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44" r:id="rId2"/>
    <p:sldId id="441" r:id="rId3"/>
    <p:sldId id="421" r:id="rId4"/>
    <p:sldId id="449" r:id="rId5"/>
    <p:sldId id="424" r:id="rId6"/>
    <p:sldId id="431" r:id="rId7"/>
    <p:sldId id="450" r:id="rId8"/>
    <p:sldId id="456" r:id="rId9"/>
    <p:sldId id="457" r:id="rId10"/>
    <p:sldId id="447" r:id="rId11"/>
    <p:sldId id="446" r:id="rId12"/>
    <p:sldId id="439" r:id="rId13"/>
    <p:sldId id="453" r:id="rId14"/>
    <p:sldId id="454" r:id="rId15"/>
    <p:sldId id="45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92D050"/>
    <a:srgbClr val="FFC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4" autoAdjust="0"/>
    <p:restoredTop sz="94660"/>
  </p:normalViewPr>
  <p:slideViewPr>
    <p:cSldViewPr snapToGrid="0">
      <p:cViewPr varScale="1">
        <p:scale>
          <a:sx n="64" d="100"/>
          <a:sy n="64" d="100"/>
        </p:scale>
        <p:origin x="1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5T14:12:14.683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0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F4398-C658-7FA0-5406-213ABFB2A1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37E0C9-29C9-32B0-4C4E-1EEFEFC2E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39FC44-9780-51D5-9446-62BAEA12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26E7-4CA4-4874-BDFD-E8E0187EAF86}" type="datetimeFigureOut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53DFEE-3041-7E19-1765-8DD1D6A4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2944C6-67C6-C596-7FE1-E4C257F2B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1ECEB-2C0A-4FF0-B315-82B1D79F7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566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90C0C-EEFE-14FB-0BF5-9C9C862E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D8E046-DFB4-E37C-8090-818363287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A2340-0832-4163-3782-ABA7CF08E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26E7-4CA4-4874-BDFD-E8E0187EAF86}" type="datetimeFigureOut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45DED4-D2F3-1504-3580-4241A15A9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7F9198-4175-C718-11C3-FD51BE7A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1ECEB-2C0A-4FF0-B315-82B1D79F7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718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EEF0CE-7667-A927-1492-9131EC8A2D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5C8BB4-14A3-936B-B825-8A73410BB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4671AD-9D19-A768-CA0A-61A79659D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26E7-4CA4-4874-BDFD-E8E0187EAF86}" type="datetimeFigureOut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724C32-DBB1-57C6-32B2-5B15C7C8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FD6724-7F7C-7046-E0E7-6C6A877F9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1ECEB-2C0A-4FF0-B315-82B1D79F7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92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9CCE6D-00A2-56E6-8383-1DE953977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695224-9573-CDC2-D571-679404E2D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D7662F-F5B3-6EED-54F7-A7A9F3970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26E7-4CA4-4874-BDFD-E8E0187EAF86}" type="datetimeFigureOut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22E2F-E9EF-3C7C-4265-360BAD8A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014DA0-3EBD-6EE1-2E11-6F8F20C2E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1ECEB-2C0A-4FF0-B315-82B1D79F7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075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158C-4840-FFBD-E8C3-A83716988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79F6BF-342E-471A-9C8E-94D72738B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1FB67F-5414-7500-B808-7BE0AC83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26E7-4CA4-4874-BDFD-E8E0187EAF86}" type="datetimeFigureOut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093510-68DC-F05C-1B4F-7911BF320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A3EA62-D3A7-FDE1-D8AF-DE8971A92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1ECEB-2C0A-4FF0-B315-82B1D79F7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372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572F1-F51D-A9E3-9F57-62A259D9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532F55-32E9-C416-A433-6AF15727AD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6BB25B-6603-CF19-C47A-820AE7C2C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90FC01-FD24-FCAA-37DB-43103504D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26E7-4CA4-4874-BDFD-E8E0187EAF86}" type="datetimeFigureOut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47D3C2-9D2A-724C-C9FC-57393108D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23DDEE-AEC2-9404-C90B-FA51DD40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1ECEB-2C0A-4FF0-B315-82B1D79F7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390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E5F2B-A460-7EDC-5816-300BB7166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2417D2-1EE6-40BA-5D3C-6A1CA5684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539E33-2943-2B19-3FF5-828208FA8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5F0462-48D1-8674-3661-E007FC8D5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00D9C03-6843-F4F4-78B6-3E0152CCFB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83A274-FD8D-45FB-BA90-D43A7569A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26E7-4CA4-4874-BDFD-E8E0187EAF86}" type="datetimeFigureOut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EC8EAB-2694-C404-9E46-6BF59462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7CE0C6-DADF-7172-7BD2-42923609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1ECEB-2C0A-4FF0-B315-82B1D79F7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816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2BB8B-B440-F284-6A60-A4378820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BB4981-0662-CB1F-BD98-30E167F90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26E7-4CA4-4874-BDFD-E8E0187EAF86}" type="datetimeFigureOut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2F42DA-BE5C-FA38-5FC1-F42B0AE1D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213BAC-55A6-3C93-EA4F-05304760A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1ECEB-2C0A-4FF0-B315-82B1D79F7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708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B5FE9B-71CB-E09A-BEED-90B901B08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26E7-4CA4-4874-BDFD-E8E0187EAF86}" type="datetimeFigureOut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91CBFE-1691-E220-3BE2-B38AE50B8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7FE241-14D9-EC06-5ECB-C8BCDBBED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1ECEB-2C0A-4FF0-B315-82B1D79F7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149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41875-5005-51AE-08BF-273A34232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BF8B0-56C1-C9AB-7D7F-58A65C91F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B25394-CB4C-4919-4939-9B58D08EB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24DAF4-8341-8102-3E6E-9067B8838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26E7-4CA4-4874-BDFD-E8E0187EAF86}" type="datetimeFigureOut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77DD24-6538-B941-4C3D-3A908C814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69624C-1E2E-5310-E513-C528149F4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1ECEB-2C0A-4FF0-B315-82B1D79F7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88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883C2-A2ED-B4C6-E19C-83AE2C590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BB123D-6D7D-3A62-60B7-71B9F0A8C7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8200D9-6F07-729C-1273-0F1FFF0E4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B105F5-5441-C447-1FA1-57362AE0D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F26E7-4CA4-4874-BDFD-E8E0187EAF86}" type="datetimeFigureOut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D458D5-34C5-6541-A068-4FF6A9477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2EDC06-B36C-E1AA-9532-77A071946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1ECEB-2C0A-4FF0-B315-82B1D79F7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31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65C42B-F8D7-919E-89E2-ACDC5AE1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C7F51C-B927-7F73-39AC-63FDBEBD3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5D93F7-4859-8BE6-086B-4B59BDDD7D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F26E7-4CA4-4874-BDFD-E8E0187EAF86}" type="datetimeFigureOut">
              <a:rPr lang="ko-KR" altLang="en-US" smtClean="0"/>
              <a:t>2023-04-29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156E83-9361-0DAC-3ACF-6D38F587A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D4ACB1-9DE6-3789-555A-F6C1134F0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1ECEB-2C0A-4FF0-B315-82B1D79F73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772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jfif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35C57-1AFC-32B0-E5C1-915BC5CA3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2915" y="2708892"/>
            <a:ext cx="4869024" cy="1139987"/>
          </a:xfrm>
        </p:spPr>
        <p:txBody>
          <a:bodyPr>
            <a:noAutofit/>
          </a:bodyPr>
          <a:lstStyle/>
          <a:p>
            <a:r>
              <a:rPr lang="ko-KR" altLang="en-US" sz="8000" i="1" dirty="0">
                <a:ea typeface="강한공군체 Bold" panose="020B0800000101010101" pitchFamily="34" charset="-127"/>
              </a:rPr>
              <a:t>도둑들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1DACDE-2105-9895-8E7D-4788FB034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7208" y="3923521"/>
            <a:ext cx="2985791" cy="512762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spc="600" dirty="0">
                <a:solidFill>
                  <a:schemeClr val="bg1">
                    <a:lumMod val="65000"/>
                  </a:schemeClr>
                </a:solidFill>
                <a:ea typeface="강한공군체 Bold" panose="020B0800000101010101" pitchFamily="34" charset="-127"/>
              </a:rPr>
              <a:t> </a:t>
            </a:r>
            <a:r>
              <a:rPr lang="ko-KR" altLang="en-US" spc="600" dirty="0">
                <a:solidFill>
                  <a:schemeClr val="bg1">
                    <a:lumMod val="65000"/>
                  </a:schemeClr>
                </a:solidFill>
                <a:ea typeface="강한공군체 Bold" panose="020B0800000101010101" pitchFamily="34" charset="-127"/>
              </a:rPr>
              <a:t>다이아를 훔쳐라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741ACEF-6E8D-3811-C971-78AA7C01D83B}"/>
              </a:ext>
            </a:extLst>
          </p:cNvPr>
          <p:cNvCxnSpPr>
            <a:cxnSpLocks/>
          </p:cNvCxnSpPr>
          <p:nvPr/>
        </p:nvCxnSpPr>
        <p:spPr>
          <a:xfrm>
            <a:off x="4682412" y="3848879"/>
            <a:ext cx="287538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029170A7-CE0A-F69C-DCC6-D8A3D3078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CDC79-F282-4EA1-88DB-1A7F8AE5BEC8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7702FF-9D8C-CAF6-DB31-CF2D138A1834}"/>
              </a:ext>
            </a:extLst>
          </p:cNvPr>
          <p:cNvSpPr/>
          <p:nvPr/>
        </p:nvSpPr>
        <p:spPr>
          <a:xfrm>
            <a:off x="772173" y="998982"/>
            <a:ext cx="10647653" cy="486003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건물, 창문이(가) 표시된 사진&#10;&#10;자동 생성된 설명">
            <a:extLst>
              <a:ext uri="{FF2B5EF4-FFF2-40B4-BE49-F238E27FC236}">
                <a16:creationId xmlns:a16="http://schemas.microsoft.com/office/drawing/2014/main" id="{E30C4174-6913-40A4-7468-26AE84ADA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09" y="2394044"/>
            <a:ext cx="479247" cy="416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D21DF7-17AF-3B90-58CF-16BF43472FF0}"/>
              </a:ext>
            </a:extLst>
          </p:cNvPr>
          <p:cNvSpPr txBox="1"/>
          <p:nvPr/>
        </p:nvSpPr>
        <p:spPr>
          <a:xfrm>
            <a:off x="8107680" y="4574886"/>
            <a:ext cx="33121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i="1" dirty="0">
                <a:ea typeface="강한공군체 Bold" panose="020B0800000101010101" pitchFamily="34" charset="-127"/>
              </a:rPr>
              <a:t>2017180008 </a:t>
            </a:r>
            <a:r>
              <a:rPr lang="ko-KR" altLang="en-US" sz="2400" b="1" i="1" dirty="0">
                <a:ea typeface="강한공군체 Bold" panose="020B0800000101010101" pitchFamily="34" charset="-127"/>
              </a:rPr>
              <a:t>김혁동</a:t>
            </a:r>
          </a:p>
          <a:p>
            <a:r>
              <a:rPr lang="en-US" altLang="ko-KR" sz="2400" b="1" i="1" dirty="0">
                <a:ea typeface="강한공군체 Bold" panose="020B0800000101010101" pitchFamily="34" charset="-127"/>
              </a:rPr>
              <a:t>2017180039 </a:t>
            </a:r>
            <a:r>
              <a:rPr lang="ko-KR" altLang="en-US" sz="2400" b="1" i="1" dirty="0">
                <a:ea typeface="강한공군체 Bold" panose="020B0800000101010101" pitchFamily="34" charset="-127"/>
              </a:rPr>
              <a:t>정극훈</a:t>
            </a:r>
          </a:p>
          <a:p>
            <a:r>
              <a:rPr lang="en-US" altLang="ko-KR" sz="2400" b="1" i="1" dirty="0">
                <a:ea typeface="강한공군체 Bold" panose="020B0800000101010101" pitchFamily="34" charset="-127"/>
              </a:rPr>
              <a:t>2017180028 </a:t>
            </a:r>
            <a:r>
              <a:rPr lang="ko-KR" altLang="en-US" sz="2400" b="1" i="1" dirty="0">
                <a:ea typeface="강한공군체 Bold" panose="020B0800000101010101" pitchFamily="34" charset="-127"/>
              </a:rPr>
              <a:t>이도영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6A107B-812F-D60D-5647-01554B11E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714"/>
            <a:ext cx="12192000" cy="6833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99BDDE-5972-E457-9240-0FB2CFB3FFD6}"/>
              </a:ext>
            </a:extLst>
          </p:cNvPr>
          <p:cNvSpPr txBox="1"/>
          <p:nvPr/>
        </p:nvSpPr>
        <p:spPr>
          <a:xfrm>
            <a:off x="945255" y="4205554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지도교수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: 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윤정현 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1933301-6910-113D-7A85-8DF9CB474B88}"/>
              </a:ext>
            </a:extLst>
          </p:cNvPr>
          <p:cNvSpPr/>
          <p:nvPr/>
        </p:nvSpPr>
        <p:spPr>
          <a:xfrm>
            <a:off x="851891" y="4610040"/>
            <a:ext cx="2202025" cy="112857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947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741ACEF-6E8D-3811-C971-78AA7C01D83B}"/>
              </a:ext>
            </a:extLst>
          </p:cNvPr>
          <p:cNvCxnSpPr>
            <a:cxnSpLocks/>
          </p:cNvCxnSpPr>
          <p:nvPr/>
        </p:nvCxnSpPr>
        <p:spPr>
          <a:xfrm>
            <a:off x="224609" y="486696"/>
            <a:ext cx="11603597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5310A-F77E-047F-E43B-7401498C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CDC79-F282-4EA1-88DB-1A7F8AE5BEC8}" type="slidenum">
              <a:rPr lang="ko-KR" altLang="en-US" b="1" smtClean="0">
                <a:latin typeface="+mn-ea"/>
              </a:rPr>
              <a:t>10</a:t>
            </a:fld>
            <a:endParaRPr lang="ko-KR" altLang="en-US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41DB6-51E6-5643-A045-C0FA05252B3A}"/>
              </a:ext>
            </a:extLst>
          </p:cNvPr>
          <p:cNvSpPr txBox="1"/>
          <p:nvPr/>
        </p:nvSpPr>
        <p:spPr>
          <a:xfrm>
            <a:off x="414059" y="770342"/>
            <a:ext cx="5160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b="1" dirty="0">
                <a:latin typeface="+mn-ea"/>
              </a:rPr>
              <a:t>개발 내용 </a:t>
            </a:r>
            <a:r>
              <a:rPr lang="ko-KR" altLang="en-US" sz="2000" b="1" dirty="0">
                <a:latin typeface="+mn-ea"/>
              </a:rPr>
              <a:t>서버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15774702-3922-5177-57C2-11C8BCF56AC7}"/>
              </a:ext>
            </a:extLst>
          </p:cNvPr>
          <p:cNvSpPr txBox="1">
            <a:spLocks/>
          </p:cNvSpPr>
          <p:nvPr/>
        </p:nvSpPr>
        <p:spPr>
          <a:xfrm>
            <a:off x="10807201" y="121570"/>
            <a:ext cx="1093198" cy="365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i="1">
                <a:latin typeface="+mn-ea"/>
                <a:ea typeface="+mn-ea"/>
              </a:rPr>
              <a:t>도둑들</a:t>
            </a:r>
            <a:endParaRPr lang="ko-KR" altLang="en-US" sz="2000" b="1" i="1" dirty="0">
              <a:latin typeface="+mn-ea"/>
              <a:ea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A3DCC0-CA3C-5161-5EA0-FF707C601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995" y="1240329"/>
            <a:ext cx="5528009" cy="417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4275D1-F1E7-58E9-806C-6A7FAF66AB62}"/>
              </a:ext>
            </a:extLst>
          </p:cNvPr>
          <p:cNvSpPr txBox="1"/>
          <p:nvPr/>
        </p:nvSpPr>
        <p:spPr>
          <a:xfrm>
            <a:off x="3942685" y="5617350"/>
            <a:ext cx="430662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서버 동기화</a:t>
            </a:r>
            <a:endParaRPr lang="en-US" altLang="ko-KR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7470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35C57-1AFC-32B0-E5C1-915BC5CA3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7201" y="121570"/>
            <a:ext cx="1093198" cy="365126"/>
          </a:xfrm>
        </p:spPr>
        <p:txBody>
          <a:bodyPr>
            <a:noAutofit/>
          </a:bodyPr>
          <a:lstStyle/>
          <a:p>
            <a:r>
              <a:rPr lang="ko-KR" altLang="en-US" sz="2000" b="1" i="1" dirty="0">
                <a:latin typeface="+mj-ea"/>
              </a:rPr>
              <a:t>도둑들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741ACEF-6E8D-3811-C971-78AA7C01D83B}"/>
              </a:ext>
            </a:extLst>
          </p:cNvPr>
          <p:cNvCxnSpPr>
            <a:cxnSpLocks/>
          </p:cNvCxnSpPr>
          <p:nvPr/>
        </p:nvCxnSpPr>
        <p:spPr>
          <a:xfrm>
            <a:off x="224609" y="486696"/>
            <a:ext cx="11603597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5310A-F77E-047F-E43B-7401498C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CDC79-F282-4EA1-88DB-1A7F8AE5BEC8}" type="slidenum">
              <a:rPr lang="ko-KR" altLang="en-US" b="1" smtClean="0">
                <a:latin typeface="+mj-ea"/>
                <a:ea typeface="+mj-ea"/>
              </a:rPr>
              <a:t>11</a:t>
            </a:fld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DDE7F3-0241-B189-C13B-43640E9AF5DF}"/>
              </a:ext>
            </a:extLst>
          </p:cNvPr>
          <p:cNvSpPr txBox="1"/>
          <p:nvPr/>
        </p:nvSpPr>
        <p:spPr>
          <a:xfrm>
            <a:off x="414059" y="770342"/>
            <a:ext cx="3738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b="1" dirty="0">
                <a:latin typeface="+mj-ea"/>
                <a:ea typeface="+mj-ea"/>
              </a:rPr>
              <a:t>문제점 및 보완책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E19729B-A209-ED4D-453E-C3AA1275C5CD}"/>
              </a:ext>
            </a:extLst>
          </p:cNvPr>
          <p:cNvSpPr/>
          <p:nvPr/>
        </p:nvSpPr>
        <p:spPr>
          <a:xfrm>
            <a:off x="1287624" y="1814803"/>
            <a:ext cx="9825135" cy="434466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게임 로직이 미흡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algn="just"/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 -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서버 동기화에 많은 시간을 할애하여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게임 로직의 개발시간이 부족했다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algn="just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서버 동기화가 대부분 완료 되었기에 게임 로직에 집중할 수 있을 것으로 보임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algn="just"/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algn="just"/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동기화시 안정성이 떨어짐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algn="just"/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 - ID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값들에 데이터를 보내는 중 </a:t>
            </a:r>
            <a:r>
              <a:rPr lang="ko-KR" altLang="en-US" sz="2000" dirty="0" err="1">
                <a:solidFill>
                  <a:schemeClr val="tx1"/>
                </a:solidFill>
                <a:latin typeface="+mn-ea"/>
              </a:rPr>
              <a:t>바틀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+mn-ea"/>
              </a:rPr>
              <a:t>넥이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 발생함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최적화를 위해 더미 클라이언트를 활용하여 </a:t>
            </a:r>
            <a:r>
              <a:rPr lang="ko-KR" altLang="en-US" sz="2000" dirty="0" err="1">
                <a:solidFill>
                  <a:schemeClr val="tx1"/>
                </a:solidFill>
                <a:latin typeface="+mn-ea"/>
              </a:rPr>
              <a:t>바틀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+mn-ea"/>
              </a:rPr>
              <a:t>넥의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 위치를 확인할 예정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algn="just"/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6140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35C57-1AFC-32B0-E5C1-915BC5CA3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7201" y="121570"/>
            <a:ext cx="1093198" cy="365126"/>
          </a:xfrm>
        </p:spPr>
        <p:txBody>
          <a:bodyPr>
            <a:noAutofit/>
          </a:bodyPr>
          <a:lstStyle/>
          <a:p>
            <a:r>
              <a:rPr lang="ko-KR" altLang="en-US" sz="2000" b="1" i="1" dirty="0">
                <a:latin typeface="+mj-ea"/>
              </a:rPr>
              <a:t>도둑들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741ACEF-6E8D-3811-C971-78AA7C01D83B}"/>
              </a:ext>
            </a:extLst>
          </p:cNvPr>
          <p:cNvCxnSpPr>
            <a:cxnSpLocks/>
          </p:cNvCxnSpPr>
          <p:nvPr/>
        </p:nvCxnSpPr>
        <p:spPr>
          <a:xfrm>
            <a:off x="224609" y="486696"/>
            <a:ext cx="11603597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5310A-F77E-047F-E43B-7401498C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CDC79-F282-4EA1-88DB-1A7F8AE5BEC8}" type="slidenum">
              <a:rPr lang="ko-KR" altLang="en-US" b="1" smtClean="0">
                <a:latin typeface="+mj-ea"/>
                <a:ea typeface="+mj-ea"/>
              </a:rPr>
              <a:t>12</a:t>
            </a:fld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DDE7F3-0241-B189-C13B-43640E9AF5DF}"/>
              </a:ext>
            </a:extLst>
          </p:cNvPr>
          <p:cNvSpPr txBox="1"/>
          <p:nvPr/>
        </p:nvSpPr>
        <p:spPr>
          <a:xfrm>
            <a:off x="414059" y="770342"/>
            <a:ext cx="6419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b="1" dirty="0">
                <a:latin typeface="+mj-ea"/>
                <a:ea typeface="+mj-ea"/>
              </a:rPr>
              <a:t>기존 개발일정</a:t>
            </a:r>
            <a:r>
              <a:rPr lang="en-US" altLang="ko-KR" sz="3200" b="1" dirty="0">
                <a:latin typeface="+mj-ea"/>
                <a:ea typeface="+mj-ea"/>
              </a:rPr>
              <a:t>- </a:t>
            </a:r>
            <a:r>
              <a:rPr lang="ko-KR" altLang="en-US" sz="3200" b="1" dirty="0">
                <a:latin typeface="+mj-ea"/>
                <a:ea typeface="+mj-ea"/>
              </a:rPr>
              <a:t>개인별 진행도</a:t>
            </a:r>
            <a:endParaRPr lang="ko-KR" altLang="en-US" b="1" dirty="0">
              <a:latin typeface="+mj-ea"/>
              <a:ea typeface="+mj-ea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08DC807D-4240-5924-D58A-C6FFEDBFF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284700"/>
              </p:ext>
            </p:extLst>
          </p:nvPr>
        </p:nvGraphicFramePr>
        <p:xfrm>
          <a:off x="2626048" y="1601469"/>
          <a:ext cx="9274351" cy="475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50103">
                  <a:extLst>
                    <a:ext uri="{9D8B030D-6E8A-4147-A177-3AD203B41FA5}">
                      <a16:colId xmlns:a16="http://schemas.microsoft.com/office/drawing/2014/main" val="4134189969"/>
                    </a:ext>
                  </a:extLst>
                </a:gridCol>
                <a:gridCol w="653031">
                  <a:extLst>
                    <a:ext uri="{9D8B030D-6E8A-4147-A177-3AD203B41FA5}">
                      <a16:colId xmlns:a16="http://schemas.microsoft.com/office/drawing/2014/main" val="2754527091"/>
                    </a:ext>
                  </a:extLst>
                </a:gridCol>
                <a:gridCol w="653031">
                  <a:extLst>
                    <a:ext uri="{9D8B030D-6E8A-4147-A177-3AD203B41FA5}">
                      <a16:colId xmlns:a16="http://schemas.microsoft.com/office/drawing/2014/main" val="2490594014"/>
                    </a:ext>
                  </a:extLst>
                </a:gridCol>
                <a:gridCol w="653031">
                  <a:extLst>
                    <a:ext uri="{9D8B030D-6E8A-4147-A177-3AD203B41FA5}">
                      <a16:colId xmlns:a16="http://schemas.microsoft.com/office/drawing/2014/main" val="4038134730"/>
                    </a:ext>
                  </a:extLst>
                </a:gridCol>
                <a:gridCol w="653031">
                  <a:extLst>
                    <a:ext uri="{9D8B030D-6E8A-4147-A177-3AD203B41FA5}">
                      <a16:colId xmlns:a16="http://schemas.microsoft.com/office/drawing/2014/main" val="4133542788"/>
                    </a:ext>
                  </a:extLst>
                </a:gridCol>
                <a:gridCol w="653031">
                  <a:extLst>
                    <a:ext uri="{9D8B030D-6E8A-4147-A177-3AD203B41FA5}">
                      <a16:colId xmlns:a16="http://schemas.microsoft.com/office/drawing/2014/main" val="3113965716"/>
                    </a:ext>
                  </a:extLst>
                </a:gridCol>
                <a:gridCol w="653031">
                  <a:extLst>
                    <a:ext uri="{9D8B030D-6E8A-4147-A177-3AD203B41FA5}">
                      <a16:colId xmlns:a16="http://schemas.microsoft.com/office/drawing/2014/main" val="1501424659"/>
                    </a:ext>
                  </a:extLst>
                </a:gridCol>
                <a:gridCol w="653031">
                  <a:extLst>
                    <a:ext uri="{9D8B030D-6E8A-4147-A177-3AD203B41FA5}">
                      <a16:colId xmlns:a16="http://schemas.microsoft.com/office/drawing/2014/main" val="3355160227"/>
                    </a:ext>
                  </a:extLst>
                </a:gridCol>
                <a:gridCol w="653031">
                  <a:extLst>
                    <a:ext uri="{9D8B030D-6E8A-4147-A177-3AD203B41FA5}">
                      <a16:colId xmlns:a16="http://schemas.microsoft.com/office/drawing/2014/main" val="2439252040"/>
                    </a:ext>
                  </a:extLst>
                </a:gridCol>
              </a:tblGrid>
              <a:tr h="353089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965359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리소스 수집 및 제작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4540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클라이언트 프레임 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753435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애니메이션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486167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맵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rgbClr val="7030A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rgbClr val="7030A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rgbClr val="7030A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11574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파티클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00107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조명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787612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게임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781947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충돌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650801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+mj-ea"/>
                          <a:ea typeface="+mj-ea"/>
                        </a:rPr>
                        <a:t>서버 프레임 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318861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latin typeface="+mj-ea"/>
                          <a:ea typeface="+mj-ea"/>
                        </a:rPr>
                        <a:t>NPC 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455449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+mj-ea"/>
                          <a:ea typeface="+mj-ea"/>
                        </a:rPr>
                        <a:t>클라이언트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서버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44444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+mj-ea"/>
                          <a:ea typeface="+mj-ea"/>
                        </a:rPr>
                        <a:t>검증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10257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6BF31495-1F21-7F86-40B7-0029C55EDFEA}"/>
              </a:ext>
            </a:extLst>
          </p:cNvPr>
          <p:cNvSpPr/>
          <p:nvPr/>
        </p:nvSpPr>
        <p:spPr>
          <a:xfrm>
            <a:off x="1622280" y="2436386"/>
            <a:ext cx="675185" cy="30777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ADA622-C2B1-6B8D-07D6-379C82506100}"/>
              </a:ext>
            </a:extLst>
          </p:cNvPr>
          <p:cNvSpPr txBox="1"/>
          <p:nvPr/>
        </p:nvSpPr>
        <p:spPr>
          <a:xfrm>
            <a:off x="387169" y="243638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김혁동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765813-1398-15FC-450A-F4312B571EF7}"/>
              </a:ext>
            </a:extLst>
          </p:cNvPr>
          <p:cNvSpPr txBox="1"/>
          <p:nvPr/>
        </p:nvSpPr>
        <p:spPr>
          <a:xfrm>
            <a:off x="387168" y="296625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정극훈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1AF730-8AA4-FE8E-220B-1884C8526751}"/>
              </a:ext>
            </a:extLst>
          </p:cNvPr>
          <p:cNvSpPr txBox="1"/>
          <p:nvPr/>
        </p:nvSpPr>
        <p:spPr>
          <a:xfrm>
            <a:off x="355430" y="349612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이도영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E888DE-C8FE-1E4B-ECF0-5AE90083C822}"/>
              </a:ext>
            </a:extLst>
          </p:cNvPr>
          <p:cNvSpPr txBox="1"/>
          <p:nvPr/>
        </p:nvSpPr>
        <p:spPr>
          <a:xfrm>
            <a:off x="150383" y="4046807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김혁동 이도영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54FB1F-B7A3-7AAC-3077-F7A27BD78157}"/>
              </a:ext>
            </a:extLst>
          </p:cNvPr>
          <p:cNvSpPr txBox="1"/>
          <p:nvPr/>
        </p:nvSpPr>
        <p:spPr>
          <a:xfrm>
            <a:off x="149077" y="4538147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정극훈 김혁동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2EB2C4-C075-FA6F-EB4E-4D1CCE1FDC77}"/>
              </a:ext>
            </a:extLst>
          </p:cNvPr>
          <p:cNvSpPr txBox="1"/>
          <p:nvPr/>
        </p:nvSpPr>
        <p:spPr>
          <a:xfrm>
            <a:off x="432225" y="507257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모두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A53C23-8D62-F874-63F0-1F22EFB48859}"/>
              </a:ext>
            </a:extLst>
          </p:cNvPr>
          <p:cNvSpPr/>
          <p:nvPr/>
        </p:nvSpPr>
        <p:spPr>
          <a:xfrm>
            <a:off x="1622280" y="2966252"/>
            <a:ext cx="675185" cy="30777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8597D8-2EB9-0DC9-6030-859C62BCA798}"/>
              </a:ext>
            </a:extLst>
          </p:cNvPr>
          <p:cNvSpPr/>
          <p:nvPr/>
        </p:nvSpPr>
        <p:spPr>
          <a:xfrm>
            <a:off x="1622280" y="3496120"/>
            <a:ext cx="675185" cy="3077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D005670-7953-1E25-3A86-F52B39D896A1}"/>
              </a:ext>
            </a:extLst>
          </p:cNvPr>
          <p:cNvSpPr/>
          <p:nvPr/>
        </p:nvSpPr>
        <p:spPr>
          <a:xfrm>
            <a:off x="1623585" y="4029547"/>
            <a:ext cx="675185" cy="3077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C97655-2BC8-CECD-12F3-EF9EA378B750}"/>
              </a:ext>
            </a:extLst>
          </p:cNvPr>
          <p:cNvSpPr/>
          <p:nvPr/>
        </p:nvSpPr>
        <p:spPr>
          <a:xfrm>
            <a:off x="1622279" y="4560470"/>
            <a:ext cx="675185" cy="30777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AC6A35-737A-7DA9-2A1A-5C1B09DC4209}"/>
              </a:ext>
            </a:extLst>
          </p:cNvPr>
          <p:cNvSpPr/>
          <p:nvPr/>
        </p:nvSpPr>
        <p:spPr>
          <a:xfrm>
            <a:off x="1622279" y="5087433"/>
            <a:ext cx="675185" cy="30777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3A4800-60A6-E811-0DCC-783C93A4A882}"/>
              </a:ext>
            </a:extLst>
          </p:cNvPr>
          <p:cNvSpPr/>
          <p:nvPr/>
        </p:nvSpPr>
        <p:spPr>
          <a:xfrm>
            <a:off x="6680720" y="1963856"/>
            <a:ext cx="1763484" cy="3687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90%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72029F-63F2-C4E1-8800-7D49E935BBAA}"/>
              </a:ext>
            </a:extLst>
          </p:cNvPr>
          <p:cNvSpPr/>
          <p:nvPr/>
        </p:nvSpPr>
        <p:spPr>
          <a:xfrm>
            <a:off x="6680719" y="2332654"/>
            <a:ext cx="2524241" cy="36765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99.99%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32B92E-1081-98E1-05C6-9F3D18C617C7}"/>
              </a:ext>
            </a:extLst>
          </p:cNvPr>
          <p:cNvSpPr/>
          <p:nvPr/>
        </p:nvSpPr>
        <p:spPr>
          <a:xfrm>
            <a:off x="7333860" y="2700303"/>
            <a:ext cx="1871100" cy="36739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99.99%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375971-FE3A-010C-1006-EE59F241DA79}"/>
              </a:ext>
            </a:extLst>
          </p:cNvPr>
          <p:cNvSpPr/>
          <p:nvPr/>
        </p:nvSpPr>
        <p:spPr>
          <a:xfrm>
            <a:off x="7968343" y="3054866"/>
            <a:ext cx="1633566" cy="38163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75%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0BF21A-36C6-E07E-8FAB-B25442BC3040}"/>
              </a:ext>
            </a:extLst>
          </p:cNvPr>
          <p:cNvSpPr/>
          <p:nvPr/>
        </p:nvSpPr>
        <p:spPr>
          <a:xfrm>
            <a:off x="6680719" y="4896616"/>
            <a:ext cx="1763485" cy="35991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90%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2EC3F5-42C3-93BA-AE43-5E245204C9F7}"/>
              </a:ext>
            </a:extLst>
          </p:cNvPr>
          <p:cNvSpPr/>
          <p:nvPr/>
        </p:nvSpPr>
        <p:spPr>
          <a:xfrm>
            <a:off x="8638593" y="3430362"/>
            <a:ext cx="963316" cy="37353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50%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5F51D0-8442-19AC-D18D-45AFBCC0865D}"/>
              </a:ext>
            </a:extLst>
          </p:cNvPr>
          <p:cNvSpPr/>
          <p:nvPr/>
        </p:nvSpPr>
        <p:spPr>
          <a:xfrm>
            <a:off x="8638593" y="3803897"/>
            <a:ext cx="1884627" cy="34980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99.99%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08B685A-6C61-45A9-F9D9-DC5E9B537BB0}"/>
              </a:ext>
            </a:extLst>
          </p:cNvPr>
          <p:cNvSpPr/>
          <p:nvPr/>
        </p:nvSpPr>
        <p:spPr>
          <a:xfrm>
            <a:off x="8638593" y="5634436"/>
            <a:ext cx="1300428" cy="34980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009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35C57-1AFC-32B0-E5C1-915BC5CA3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7201" y="121570"/>
            <a:ext cx="1093198" cy="365126"/>
          </a:xfrm>
        </p:spPr>
        <p:txBody>
          <a:bodyPr>
            <a:noAutofit/>
          </a:bodyPr>
          <a:lstStyle/>
          <a:p>
            <a:r>
              <a:rPr lang="ko-KR" altLang="en-US" sz="2000" b="1" i="1" dirty="0">
                <a:latin typeface="+mj-ea"/>
              </a:rPr>
              <a:t>도둑들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741ACEF-6E8D-3811-C971-78AA7C01D83B}"/>
              </a:ext>
            </a:extLst>
          </p:cNvPr>
          <p:cNvCxnSpPr>
            <a:cxnSpLocks/>
          </p:cNvCxnSpPr>
          <p:nvPr/>
        </p:nvCxnSpPr>
        <p:spPr>
          <a:xfrm>
            <a:off x="224609" y="486696"/>
            <a:ext cx="11603597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5310A-F77E-047F-E43B-7401498C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CDC79-F282-4EA1-88DB-1A7F8AE5BEC8}" type="slidenum">
              <a:rPr lang="ko-KR" altLang="en-US" b="1" smtClean="0">
                <a:latin typeface="+mj-ea"/>
                <a:ea typeface="+mj-ea"/>
              </a:rPr>
              <a:t>13</a:t>
            </a:fld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DDE7F3-0241-B189-C13B-43640E9AF5DF}"/>
              </a:ext>
            </a:extLst>
          </p:cNvPr>
          <p:cNvSpPr txBox="1"/>
          <p:nvPr/>
        </p:nvSpPr>
        <p:spPr>
          <a:xfrm>
            <a:off x="414059" y="770342"/>
            <a:ext cx="6419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b="1" dirty="0">
                <a:latin typeface="+mj-ea"/>
                <a:ea typeface="+mj-ea"/>
              </a:rPr>
              <a:t>기존 개발일정</a:t>
            </a:r>
            <a:r>
              <a:rPr lang="en-US" altLang="ko-KR" sz="3200" b="1" dirty="0">
                <a:latin typeface="+mj-ea"/>
                <a:ea typeface="+mj-ea"/>
              </a:rPr>
              <a:t>- </a:t>
            </a:r>
            <a:r>
              <a:rPr lang="ko-KR" altLang="en-US" sz="3200" b="1" dirty="0">
                <a:latin typeface="+mj-ea"/>
                <a:ea typeface="+mj-ea"/>
              </a:rPr>
              <a:t>전체 개발 진행도</a:t>
            </a:r>
            <a:endParaRPr lang="ko-KR" altLang="en-US" b="1" dirty="0">
              <a:latin typeface="+mj-ea"/>
              <a:ea typeface="+mj-ea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08DC807D-4240-5924-D58A-C6FFEDBFFBCE}"/>
              </a:ext>
            </a:extLst>
          </p:cNvPr>
          <p:cNvGraphicFramePr>
            <a:graphicFrameLocks noGrp="1"/>
          </p:cNvGraphicFramePr>
          <p:nvPr/>
        </p:nvGraphicFramePr>
        <p:xfrm>
          <a:off x="2626048" y="1601469"/>
          <a:ext cx="9274351" cy="475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50103">
                  <a:extLst>
                    <a:ext uri="{9D8B030D-6E8A-4147-A177-3AD203B41FA5}">
                      <a16:colId xmlns:a16="http://schemas.microsoft.com/office/drawing/2014/main" val="4134189969"/>
                    </a:ext>
                  </a:extLst>
                </a:gridCol>
                <a:gridCol w="653031">
                  <a:extLst>
                    <a:ext uri="{9D8B030D-6E8A-4147-A177-3AD203B41FA5}">
                      <a16:colId xmlns:a16="http://schemas.microsoft.com/office/drawing/2014/main" val="2754527091"/>
                    </a:ext>
                  </a:extLst>
                </a:gridCol>
                <a:gridCol w="653031">
                  <a:extLst>
                    <a:ext uri="{9D8B030D-6E8A-4147-A177-3AD203B41FA5}">
                      <a16:colId xmlns:a16="http://schemas.microsoft.com/office/drawing/2014/main" val="2490594014"/>
                    </a:ext>
                  </a:extLst>
                </a:gridCol>
                <a:gridCol w="653031">
                  <a:extLst>
                    <a:ext uri="{9D8B030D-6E8A-4147-A177-3AD203B41FA5}">
                      <a16:colId xmlns:a16="http://schemas.microsoft.com/office/drawing/2014/main" val="4038134730"/>
                    </a:ext>
                  </a:extLst>
                </a:gridCol>
                <a:gridCol w="653031">
                  <a:extLst>
                    <a:ext uri="{9D8B030D-6E8A-4147-A177-3AD203B41FA5}">
                      <a16:colId xmlns:a16="http://schemas.microsoft.com/office/drawing/2014/main" val="4133542788"/>
                    </a:ext>
                  </a:extLst>
                </a:gridCol>
                <a:gridCol w="653031">
                  <a:extLst>
                    <a:ext uri="{9D8B030D-6E8A-4147-A177-3AD203B41FA5}">
                      <a16:colId xmlns:a16="http://schemas.microsoft.com/office/drawing/2014/main" val="3113965716"/>
                    </a:ext>
                  </a:extLst>
                </a:gridCol>
                <a:gridCol w="653031">
                  <a:extLst>
                    <a:ext uri="{9D8B030D-6E8A-4147-A177-3AD203B41FA5}">
                      <a16:colId xmlns:a16="http://schemas.microsoft.com/office/drawing/2014/main" val="1501424659"/>
                    </a:ext>
                  </a:extLst>
                </a:gridCol>
                <a:gridCol w="653031">
                  <a:extLst>
                    <a:ext uri="{9D8B030D-6E8A-4147-A177-3AD203B41FA5}">
                      <a16:colId xmlns:a16="http://schemas.microsoft.com/office/drawing/2014/main" val="3355160227"/>
                    </a:ext>
                  </a:extLst>
                </a:gridCol>
                <a:gridCol w="653031">
                  <a:extLst>
                    <a:ext uri="{9D8B030D-6E8A-4147-A177-3AD203B41FA5}">
                      <a16:colId xmlns:a16="http://schemas.microsoft.com/office/drawing/2014/main" val="2439252040"/>
                    </a:ext>
                  </a:extLst>
                </a:gridCol>
              </a:tblGrid>
              <a:tr h="353089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965359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리소스 수집 및 제작</a:t>
                      </a:r>
                      <a:endParaRPr lang="en-US" altLang="ko-KR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4540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클라이언트 프레임 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753435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애니메이션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486167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맵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rgbClr val="7030A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rgbClr val="7030A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rgbClr val="7030A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11574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파티클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00107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조명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787612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게임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781947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충돌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650801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+mj-ea"/>
                          <a:ea typeface="+mj-ea"/>
                        </a:rPr>
                        <a:t>서버 프레임 워크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318861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latin typeface="+mj-ea"/>
                          <a:ea typeface="+mj-ea"/>
                        </a:rPr>
                        <a:t>NPC 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455449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+mj-ea"/>
                          <a:ea typeface="+mj-ea"/>
                        </a:rPr>
                        <a:t>클라이언트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서버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44444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+mj-ea"/>
                          <a:ea typeface="+mj-ea"/>
                        </a:rPr>
                        <a:t>검증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10257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6BF31495-1F21-7F86-40B7-0029C55EDFEA}"/>
              </a:ext>
            </a:extLst>
          </p:cNvPr>
          <p:cNvSpPr/>
          <p:nvPr/>
        </p:nvSpPr>
        <p:spPr>
          <a:xfrm>
            <a:off x="1622280" y="2436386"/>
            <a:ext cx="675185" cy="30777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ADA622-C2B1-6B8D-07D6-379C82506100}"/>
              </a:ext>
            </a:extLst>
          </p:cNvPr>
          <p:cNvSpPr txBox="1"/>
          <p:nvPr/>
        </p:nvSpPr>
        <p:spPr>
          <a:xfrm>
            <a:off x="387169" y="243638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김혁동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765813-1398-15FC-450A-F4312B571EF7}"/>
              </a:ext>
            </a:extLst>
          </p:cNvPr>
          <p:cNvSpPr txBox="1"/>
          <p:nvPr/>
        </p:nvSpPr>
        <p:spPr>
          <a:xfrm>
            <a:off x="387168" y="296625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정극훈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1AF730-8AA4-FE8E-220B-1884C8526751}"/>
              </a:ext>
            </a:extLst>
          </p:cNvPr>
          <p:cNvSpPr txBox="1"/>
          <p:nvPr/>
        </p:nvSpPr>
        <p:spPr>
          <a:xfrm>
            <a:off x="355430" y="349612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이도영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E888DE-C8FE-1E4B-ECF0-5AE90083C822}"/>
              </a:ext>
            </a:extLst>
          </p:cNvPr>
          <p:cNvSpPr txBox="1"/>
          <p:nvPr/>
        </p:nvSpPr>
        <p:spPr>
          <a:xfrm>
            <a:off x="150383" y="4046807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김혁동 이도영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54FB1F-B7A3-7AAC-3077-F7A27BD78157}"/>
              </a:ext>
            </a:extLst>
          </p:cNvPr>
          <p:cNvSpPr txBox="1"/>
          <p:nvPr/>
        </p:nvSpPr>
        <p:spPr>
          <a:xfrm>
            <a:off x="149077" y="4538147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정극훈 김혁동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2EB2C4-C075-FA6F-EB4E-4D1CCE1FDC77}"/>
              </a:ext>
            </a:extLst>
          </p:cNvPr>
          <p:cNvSpPr txBox="1"/>
          <p:nvPr/>
        </p:nvSpPr>
        <p:spPr>
          <a:xfrm>
            <a:off x="432225" y="507257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모두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A53C23-8D62-F874-63F0-1F22EFB48859}"/>
              </a:ext>
            </a:extLst>
          </p:cNvPr>
          <p:cNvSpPr/>
          <p:nvPr/>
        </p:nvSpPr>
        <p:spPr>
          <a:xfrm>
            <a:off x="1622280" y="2966252"/>
            <a:ext cx="675185" cy="30777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8597D8-2EB9-0DC9-6030-859C62BCA798}"/>
              </a:ext>
            </a:extLst>
          </p:cNvPr>
          <p:cNvSpPr/>
          <p:nvPr/>
        </p:nvSpPr>
        <p:spPr>
          <a:xfrm>
            <a:off x="1622280" y="3496120"/>
            <a:ext cx="675185" cy="3077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D005670-7953-1E25-3A86-F52B39D896A1}"/>
              </a:ext>
            </a:extLst>
          </p:cNvPr>
          <p:cNvSpPr/>
          <p:nvPr/>
        </p:nvSpPr>
        <p:spPr>
          <a:xfrm>
            <a:off x="1623585" y="4029547"/>
            <a:ext cx="675185" cy="3077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C97655-2BC8-CECD-12F3-EF9EA378B750}"/>
              </a:ext>
            </a:extLst>
          </p:cNvPr>
          <p:cNvSpPr/>
          <p:nvPr/>
        </p:nvSpPr>
        <p:spPr>
          <a:xfrm>
            <a:off x="1622279" y="4560470"/>
            <a:ext cx="675185" cy="30777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AC6A35-737A-7DA9-2A1A-5C1B09DC4209}"/>
              </a:ext>
            </a:extLst>
          </p:cNvPr>
          <p:cNvSpPr/>
          <p:nvPr/>
        </p:nvSpPr>
        <p:spPr>
          <a:xfrm>
            <a:off x="1622279" y="5087433"/>
            <a:ext cx="675185" cy="30777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3B3965-6FEE-A274-9C37-6F9B4121B179}"/>
              </a:ext>
            </a:extLst>
          </p:cNvPr>
          <p:cNvSpPr/>
          <p:nvPr/>
        </p:nvSpPr>
        <p:spPr>
          <a:xfrm>
            <a:off x="6690048" y="1978090"/>
            <a:ext cx="2743200" cy="437825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58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35C57-1AFC-32B0-E5C1-915BC5CA3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7201" y="121570"/>
            <a:ext cx="1093198" cy="365126"/>
          </a:xfrm>
        </p:spPr>
        <p:txBody>
          <a:bodyPr>
            <a:noAutofit/>
          </a:bodyPr>
          <a:lstStyle/>
          <a:p>
            <a:r>
              <a:rPr lang="ko-KR" altLang="en-US" sz="2000" b="1" i="1" dirty="0">
                <a:latin typeface="+mj-ea"/>
              </a:rPr>
              <a:t>도둑들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741ACEF-6E8D-3811-C971-78AA7C01D83B}"/>
              </a:ext>
            </a:extLst>
          </p:cNvPr>
          <p:cNvCxnSpPr>
            <a:cxnSpLocks/>
          </p:cNvCxnSpPr>
          <p:nvPr/>
        </p:nvCxnSpPr>
        <p:spPr>
          <a:xfrm>
            <a:off x="224609" y="486696"/>
            <a:ext cx="11603597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5310A-F77E-047F-E43B-7401498C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CDC79-F282-4EA1-88DB-1A7F8AE5BEC8}" type="slidenum">
              <a:rPr lang="ko-KR" altLang="en-US" b="1" smtClean="0">
                <a:latin typeface="+mj-ea"/>
                <a:ea typeface="+mj-ea"/>
              </a:rPr>
              <a:t>14</a:t>
            </a:fld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DDE7F3-0241-B189-C13B-43640E9AF5DF}"/>
              </a:ext>
            </a:extLst>
          </p:cNvPr>
          <p:cNvSpPr txBox="1"/>
          <p:nvPr/>
        </p:nvSpPr>
        <p:spPr>
          <a:xfrm>
            <a:off x="414059" y="770342"/>
            <a:ext cx="6419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b="1" dirty="0">
                <a:latin typeface="+mj-ea"/>
                <a:ea typeface="+mj-ea"/>
              </a:rPr>
              <a:t>기존 개발일정</a:t>
            </a:r>
            <a:r>
              <a:rPr lang="en-US" altLang="ko-KR" sz="3200" b="1" dirty="0">
                <a:latin typeface="+mj-ea"/>
                <a:ea typeface="+mj-ea"/>
              </a:rPr>
              <a:t>- </a:t>
            </a:r>
            <a:r>
              <a:rPr lang="ko-KR" altLang="en-US" sz="3200" b="1" dirty="0">
                <a:latin typeface="+mj-ea"/>
                <a:ea typeface="+mj-ea"/>
              </a:rPr>
              <a:t>앞으로의 계획</a:t>
            </a:r>
            <a:endParaRPr lang="ko-KR" altLang="en-US" b="1" dirty="0">
              <a:latin typeface="+mj-ea"/>
              <a:ea typeface="+mj-ea"/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08DC807D-4240-5924-D58A-C6FFEDBFF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419145"/>
              </p:ext>
            </p:extLst>
          </p:nvPr>
        </p:nvGraphicFramePr>
        <p:xfrm>
          <a:off x="2743360" y="2086464"/>
          <a:ext cx="8181155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49111">
                  <a:extLst>
                    <a:ext uri="{9D8B030D-6E8A-4147-A177-3AD203B41FA5}">
                      <a16:colId xmlns:a16="http://schemas.microsoft.com/office/drawing/2014/main" val="4134189969"/>
                    </a:ext>
                  </a:extLst>
                </a:gridCol>
                <a:gridCol w="1258011">
                  <a:extLst>
                    <a:ext uri="{9D8B030D-6E8A-4147-A177-3AD203B41FA5}">
                      <a16:colId xmlns:a16="http://schemas.microsoft.com/office/drawing/2014/main" val="3113965716"/>
                    </a:ext>
                  </a:extLst>
                </a:gridCol>
                <a:gridCol w="1258011">
                  <a:extLst>
                    <a:ext uri="{9D8B030D-6E8A-4147-A177-3AD203B41FA5}">
                      <a16:colId xmlns:a16="http://schemas.microsoft.com/office/drawing/2014/main" val="1501424659"/>
                    </a:ext>
                  </a:extLst>
                </a:gridCol>
                <a:gridCol w="1258011">
                  <a:extLst>
                    <a:ext uri="{9D8B030D-6E8A-4147-A177-3AD203B41FA5}">
                      <a16:colId xmlns:a16="http://schemas.microsoft.com/office/drawing/2014/main" val="3355160227"/>
                    </a:ext>
                  </a:extLst>
                </a:gridCol>
                <a:gridCol w="1258011">
                  <a:extLst>
                    <a:ext uri="{9D8B030D-6E8A-4147-A177-3AD203B41FA5}">
                      <a16:colId xmlns:a16="http://schemas.microsoft.com/office/drawing/2014/main" val="24392520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+mj-ea"/>
                          <a:ea typeface="+mj-ea"/>
                        </a:rPr>
                        <a:t>8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965359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맵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rgbClr val="7030A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11574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+mj-ea"/>
                          <a:ea typeface="+mj-ea"/>
                        </a:rPr>
                        <a:t>파티클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00107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조명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787612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게임 로직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781947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j-ea"/>
                          <a:ea typeface="+mj-ea"/>
                        </a:rPr>
                        <a:t>충돌 처리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650801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latin typeface="+mj-ea"/>
                          <a:ea typeface="+mj-ea"/>
                        </a:rPr>
                        <a:t>Dummy Client</a:t>
                      </a:r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3318861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latin typeface="+mj-ea"/>
                          <a:ea typeface="+mj-ea"/>
                        </a:rPr>
                        <a:t>NPC 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455449"/>
                  </a:ext>
                </a:extLst>
              </a:tr>
              <a:tr h="3530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+mj-ea"/>
                          <a:ea typeface="+mj-ea"/>
                        </a:rPr>
                        <a:t>클라이언트</a:t>
                      </a:r>
                      <a:r>
                        <a:rPr lang="en-US" altLang="ko-KR" b="1" dirty="0"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b="1" dirty="0">
                          <a:latin typeface="+mj-ea"/>
                          <a:ea typeface="+mj-ea"/>
                        </a:rPr>
                        <a:t>서버 동기화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244444"/>
                  </a:ext>
                </a:extLst>
              </a:tr>
              <a:tr h="2727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latin typeface="+mj-ea"/>
                          <a:ea typeface="+mj-ea"/>
                        </a:rPr>
                        <a:t>검증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102575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6BF31495-1F21-7F86-40B7-0029C55EDFEA}"/>
              </a:ext>
            </a:extLst>
          </p:cNvPr>
          <p:cNvSpPr/>
          <p:nvPr/>
        </p:nvSpPr>
        <p:spPr>
          <a:xfrm>
            <a:off x="1622280" y="2436386"/>
            <a:ext cx="675185" cy="30777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ADA622-C2B1-6B8D-07D6-379C82506100}"/>
              </a:ext>
            </a:extLst>
          </p:cNvPr>
          <p:cNvSpPr txBox="1"/>
          <p:nvPr/>
        </p:nvSpPr>
        <p:spPr>
          <a:xfrm>
            <a:off x="387169" y="243638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김혁동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765813-1398-15FC-450A-F4312B571EF7}"/>
              </a:ext>
            </a:extLst>
          </p:cNvPr>
          <p:cNvSpPr txBox="1"/>
          <p:nvPr/>
        </p:nvSpPr>
        <p:spPr>
          <a:xfrm>
            <a:off x="387168" y="296625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정극훈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1AF730-8AA4-FE8E-220B-1884C8526751}"/>
              </a:ext>
            </a:extLst>
          </p:cNvPr>
          <p:cNvSpPr txBox="1"/>
          <p:nvPr/>
        </p:nvSpPr>
        <p:spPr>
          <a:xfrm>
            <a:off x="355430" y="349612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이도영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E888DE-C8FE-1E4B-ECF0-5AE90083C822}"/>
              </a:ext>
            </a:extLst>
          </p:cNvPr>
          <p:cNvSpPr txBox="1"/>
          <p:nvPr/>
        </p:nvSpPr>
        <p:spPr>
          <a:xfrm>
            <a:off x="150383" y="4046807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김혁동 이도영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54FB1F-B7A3-7AAC-3077-F7A27BD78157}"/>
              </a:ext>
            </a:extLst>
          </p:cNvPr>
          <p:cNvSpPr txBox="1"/>
          <p:nvPr/>
        </p:nvSpPr>
        <p:spPr>
          <a:xfrm>
            <a:off x="149077" y="4538147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정극훈 김혁동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2EB2C4-C075-FA6F-EB4E-4D1CCE1FDC77}"/>
              </a:ext>
            </a:extLst>
          </p:cNvPr>
          <p:cNvSpPr txBox="1"/>
          <p:nvPr/>
        </p:nvSpPr>
        <p:spPr>
          <a:xfrm>
            <a:off x="432225" y="507257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모두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A53C23-8D62-F874-63F0-1F22EFB48859}"/>
              </a:ext>
            </a:extLst>
          </p:cNvPr>
          <p:cNvSpPr/>
          <p:nvPr/>
        </p:nvSpPr>
        <p:spPr>
          <a:xfrm>
            <a:off x="1622280" y="2966252"/>
            <a:ext cx="675185" cy="30777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8597D8-2EB9-0DC9-6030-859C62BCA798}"/>
              </a:ext>
            </a:extLst>
          </p:cNvPr>
          <p:cNvSpPr/>
          <p:nvPr/>
        </p:nvSpPr>
        <p:spPr>
          <a:xfrm>
            <a:off x="1622280" y="3496120"/>
            <a:ext cx="675185" cy="3077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D005670-7953-1E25-3A86-F52B39D896A1}"/>
              </a:ext>
            </a:extLst>
          </p:cNvPr>
          <p:cNvSpPr/>
          <p:nvPr/>
        </p:nvSpPr>
        <p:spPr>
          <a:xfrm>
            <a:off x="1623585" y="4029547"/>
            <a:ext cx="675185" cy="3077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C97655-2BC8-CECD-12F3-EF9EA378B750}"/>
              </a:ext>
            </a:extLst>
          </p:cNvPr>
          <p:cNvSpPr/>
          <p:nvPr/>
        </p:nvSpPr>
        <p:spPr>
          <a:xfrm>
            <a:off x="1622279" y="4560470"/>
            <a:ext cx="675185" cy="30777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AC6A35-737A-7DA9-2A1A-5C1B09DC4209}"/>
              </a:ext>
            </a:extLst>
          </p:cNvPr>
          <p:cNvSpPr/>
          <p:nvPr/>
        </p:nvSpPr>
        <p:spPr>
          <a:xfrm>
            <a:off x="1622279" y="5087433"/>
            <a:ext cx="675185" cy="30777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85567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741ACEF-6E8D-3811-C971-78AA7C01D83B}"/>
              </a:ext>
            </a:extLst>
          </p:cNvPr>
          <p:cNvCxnSpPr>
            <a:cxnSpLocks/>
          </p:cNvCxnSpPr>
          <p:nvPr/>
        </p:nvCxnSpPr>
        <p:spPr>
          <a:xfrm>
            <a:off x="224609" y="486696"/>
            <a:ext cx="11603597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5310A-F77E-047F-E43B-7401498C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CDC79-F282-4EA1-88DB-1A7F8AE5BEC8}" type="slidenum">
              <a:rPr lang="ko-KR" altLang="en-US" b="1" smtClean="0">
                <a:latin typeface="+mj-ea"/>
                <a:ea typeface="+mj-ea"/>
              </a:rPr>
              <a:t>15</a:t>
            </a:fld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AE4EB-D20B-50FA-E534-4C72869083BE}"/>
              </a:ext>
            </a:extLst>
          </p:cNvPr>
          <p:cNvSpPr txBox="1"/>
          <p:nvPr/>
        </p:nvSpPr>
        <p:spPr>
          <a:xfrm>
            <a:off x="1046889" y="2410123"/>
            <a:ext cx="10098222" cy="202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b="1" dirty="0">
                <a:latin typeface="+mj-ea"/>
                <a:ea typeface="+mj-ea"/>
              </a:rPr>
              <a:t>데모 시연</a:t>
            </a:r>
            <a:endParaRPr lang="en-US" altLang="ko-KR" sz="9600" b="1" dirty="0">
              <a:solidFill>
                <a:srgbClr val="0563C1"/>
              </a:solidFill>
              <a:latin typeface="+mj-ea"/>
              <a:ea typeface="+mj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B137C9D-483D-4F58-4C11-2FD6231E422E}"/>
              </a:ext>
            </a:extLst>
          </p:cNvPr>
          <p:cNvSpPr txBox="1">
            <a:spLocks/>
          </p:cNvSpPr>
          <p:nvPr/>
        </p:nvSpPr>
        <p:spPr>
          <a:xfrm>
            <a:off x="10807201" y="121570"/>
            <a:ext cx="1093198" cy="365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i="1">
                <a:latin typeface="+mj-ea"/>
              </a:rPr>
              <a:t>도둑들</a:t>
            </a:r>
            <a:endParaRPr lang="ko-KR" altLang="en-US" sz="2000" b="1" i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7366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35C57-1AFC-32B0-E5C1-915BC5CA3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7201" y="121570"/>
            <a:ext cx="1093198" cy="365126"/>
          </a:xfrm>
        </p:spPr>
        <p:txBody>
          <a:bodyPr>
            <a:noAutofit/>
          </a:bodyPr>
          <a:lstStyle/>
          <a:p>
            <a:r>
              <a:rPr lang="ko-KR" altLang="en-US" sz="2000" b="1" i="1" dirty="0">
                <a:latin typeface="+mj-ea"/>
              </a:rPr>
              <a:t>도둑들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741ACEF-6E8D-3811-C971-78AA7C01D83B}"/>
              </a:ext>
            </a:extLst>
          </p:cNvPr>
          <p:cNvCxnSpPr>
            <a:cxnSpLocks/>
          </p:cNvCxnSpPr>
          <p:nvPr/>
        </p:nvCxnSpPr>
        <p:spPr>
          <a:xfrm>
            <a:off x="224609" y="486696"/>
            <a:ext cx="11603597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5310A-F77E-047F-E43B-7401498C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CDC79-F282-4EA1-88DB-1A7F8AE5BEC8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DDE7F3-0241-B189-C13B-43640E9AF5DF}"/>
              </a:ext>
            </a:extLst>
          </p:cNvPr>
          <p:cNvSpPr txBox="1"/>
          <p:nvPr/>
        </p:nvSpPr>
        <p:spPr>
          <a:xfrm>
            <a:off x="414059" y="770342"/>
            <a:ext cx="5349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b="1" dirty="0">
                <a:latin typeface="+mj-ea"/>
                <a:ea typeface="+mj-ea"/>
              </a:rPr>
              <a:t>개요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F3095E-B803-6D2F-5CBD-76E2E1DBF9F9}"/>
              </a:ext>
            </a:extLst>
          </p:cNvPr>
          <p:cNvSpPr txBox="1"/>
          <p:nvPr/>
        </p:nvSpPr>
        <p:spPr>
          <a:xfrm>
            <a:off x="1128009" y="2130500"/>
            <a:ext cx="10225791" cy="2395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96900" indent="-342900" algn="just" latinLnBrk="1">
              <a:lnSpc>
                <a:spcPct val="200000"/>
              </a:lnSpc>
              <a:spcAft>
                <a:spcPts val="800"/>
              </a:spcAft>
              <a:buFontTx/>
              <a:buChar char="-"/>
            </a:pPr>
            <a:r>
              <a:rPr lang="ko-KR" altLang="en-US" sz="2400" b="1" kern="100" dirty="0">
                <a:effectLst/>
                <a:latin typeface="+mn-ea"/>
                <a:cs typeface="Times New Roman" panose="02020603050405020304" pitchFamily="18" charset="0"/>
              </a:rPr>
              <a:t>장르</a:t>
            </a:r>
            <a:r>
              <a:rPr lang="en-US" altLang="ko-KR" sz="2400" b="1" kern="100" dirty="0">
                <a:effectLst/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2400" b="1" kern="100" dirty="0">
                <a:effectLst/>
                <a:latin typeface="+mn-ea"/>
                <a:cs typeface="Times New Roman" panose="02020603050405020304" pitchFamily="18" charset="0"/>
              </a:rPr>
              <a:t>배틀로얄 레이싱</a:t>
            </a:r>
            <a:endParaRPr lang="en-US" altLang="ko-KR" sz="2400" b="1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596900" indent="-342900" algn="just" latinLnBrk="1">
              <a:lnSpc>
                <a:spcPct val="200000"/>
              </a:lnSpc>
              <a:spcAft>
                <a:spcPts val="800"/>
              </a:spcAft>
              <a:buFontTx/>
              <a:buChar char="-"/>
            </a:pPr>
            <a:r>
              <a:rPr lang="ko-KR" altLang="en-US" sz="2400" b="1" kern="100" dirty="0">
                <a:effectLst/>
                <a:latin typeface="+mn-ea"/>
                <a:cs typeface="Times New Roman" panose="02020603050405020304" pitchFamily="18" charset="0"/>
              </a:rPr>
              <a:t>플레이 타임</a:t>
            </a:r>
            <a:r>
              <a:rPr lang="en-US" altLang="ko-KR" sz="2400" b="1" kern="100" dirty="0">
                <a:effectLst/>
                <a:latin typeface="+mn-ea"/>
                <a:cs typeface="Times New Roman" panose="02020603050405020304" pitchFamily="18" charset="0"/>
              </a:rPr>
              <a:t>: 7~8</a:t>
            </a:r>
            <a:r>
              <a:rPr lang="ko-KR" altLang="en-US" sz="2400" b="1" kern="100" dirty="0">
                <a:effectLst/>
                <a:latin typeface="+mn-ea"/>
                <a:cs typeface="Times New Roman" panose="02020603050405020304" pitchFamily="18" charset="0"/>
              </a:rPr>
              <a:t>분</a:t>
            </a:r>
            <a:endParaRPr lang="en-US" altLang="ko-KR" sz="2400" b="1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596900" indent="-342900" algn="just" latinLnBrk="1">
              <a:lnSpc>
                <a:spcPct val="200000"/>
              </a:lnSpc>
              <a:spcAft>
                <a:spcPts val="800"/>
              </a:spcAft>
              <a:buFontTx/>
              <a:buChar char="-"/>
            </a:pPr>
            <a:r>
              <a:rPr lang="ko-KR" altLang="en-US" sz="2400" b="1" kern="100" dirty="0">
                <a:effectLst/>
                <a:latin typeface="+mn-ea"/>
                <a:cs typeface="Times New Roman" panose="02020603050405020304" pitchFamily="18" charset="0"/>
              </a:rPr>
              <a:t>플레이 인원</a:t>
            </a:r>
            <a:r>
              <a:rPr lang="en-US" altLang="ko-KR" sz="2400" b="1" kern="100" dirty="0">
                <a:effectLst/>
                <a:latin typeface="+mn-ea"/>
                <a:cs typeface="Times New Roman" panose="02020603050405020304" pitchFamily="18" charset="0"/>
              </a:rPr>
              <a:t>: 3~8</a:t>
            </a:r>
            <a:r>
              <a:rPr lang="ko-KR" altLang="en-US" sz="2400" b="1" kern="100" dirty="0">
                <a:effectLst/>
                <a:latin typeface="+mn-ea"/>
                <a:cs typeface="Times New Roman" panose="02020603050405020304" pitchFamily="18" charset="0"/>
              </a:rPr>
              <a:t>명</a:t>
            </a:r>
            <a:endParaRPr lang="ko-KR" altLang="ko-KR" sz="2400" b="1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613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35C57-1AFC-32B0-E5C1-915BC5CA3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7201" y="121570"/>
            <a:ext cx="1093198" cy="365126"/>
          </a:xfrm>
        </p:spPr>
        <p:txBody>
          <a:bodyPr>
            <a:noAutofit/>
          </a:bodyPr>
          <a:lstStyle/>
          <a:p>
            <a:r>
              <a:rPr lang="ko-KR" altLang="en-US" sz="2000" b="1" i="1" dirty="0">
                <a:latin typeface="+mn-ea"/>
                <a:ea typeface="+mn-ea"/>
              </a:rPr>
              <a:t>도둑들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741ACEF-6E8D-3811-C971-78AA7C01D83B}"/>
              </a:ext>
            </a:extLst>
          </p:cNvPr>
          <p:cNvCxnSpPr>
            <a:cxnSpLocks/>
          </p:cNvCxnSpPr>
          <p:nvPr/>
        </p:nvCxnSpPr>
        <p:spPr>
          <a:xfrm>
            <a:off x="224609" y="486696"/>
            <a:ext cx="11603597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5310A-F77E-047F-E43B-7401498C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CDC79-F282-4EA1-88DB-1A7F8AE5BEC8}" type="slidenum">
              <a:rPr lang="ko-KR" altLang="en-US" b="1" smtClean="0">
                <a:latin typeface="+mn-ea"/>
              </a:rPr>
              <a:t>3</a:t>
            </a:fld>
            <a:endParaRPr lang="ko-KR" altLang="en-US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DDE7F3-0241-B189-C13B-43640E9AF5DF}"/>
              </a:ext>
            </a:extLst>
          </p:cNvPr>
          <p:cNvSpPr txBox="1"/>
          <p:nvPr/>
        </p:nvSpPr>
        <p:spPr>
          <a:xfrm>
            <a:off x="414058" y="770342"/>
            <a:ext cx="3784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b="1" dirty="0">
                <a:latin typeface="+mn-ea"/>
              </a:rPr>
              <a:t>게임 플레이 </a:t>
            </a:r>
            <a:r>
              <a:rPr lang="en-US" altLang="ko-KR" sz="1600" b="1" dirty="0">
                <a:latin typeface="+mn-ea"/>
              </a:rPr>
              <a:t>1</a:t>
            </a:r>
            <a:r>
              <a:rPr lang="ko-KR" altLang="en-US" sz="1600" b="1" dirty="0" err="1">
                <a:latin typeface="+mn-ea"/>
              </a:rPr>
              <a:t>페이즈</a:t>
            </a:r>
            <a:endParaRPr lang="ko-KR" altLang="en-US" sz="1600" b="1" dirty="0">
              <a:latin typeface="+mn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4DF9533-3FD4-9CAD-D24B-D35AEDA4C2B8}"/>
              </a:ext>
            </a:extLst>
          </p:cNvPr>
          <p:cNvGrpSpPr/>
          <p:nvPr/>
        </p:nvGrpSpPr>
        <p:grpSpPr>
          <a:xfrm>
            <a:off x="1803373" y="2192495"/>
            <a:ext cx="2698391" cy="2698391"/>
            <a:chOff x="806059" y="2397018"/>
            <a:chExt cx="2698391" cy="2698391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BEC48FA-B623-0CC8-15CE-C77BD618B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059" y="2397018"/>
              <a:ext cx="2698391" cy="269839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C687D14-9352-EFB1-091B-B9A5BB445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331" y="4188530"/>
              <a:ext cx="492659" cy="749042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9D0EA60-33D3-39A2-2843-98F791DD9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2709" y="4188530"/>
              <a:ext cx="492659" cy="749042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D4DD9F8-5BCF-9EF2-68E2-23E596F25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332" y="3333326"/>
              <a:ext cx="492659" cy="74904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26820E7-1D39-2146-A866-BA67D4C6E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331" y="2406995"/>
              <a:ext cx="492659" cy="74904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D5386C44-6866-6ACD-8E26-92D3B88C3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2709" y="2411150"/>
              <a:ext cx="492659" cy="74904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A39C7FB-674F-ADE8-9C0C-9A0DCDD81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9106" y="2397018"/>
              <a:ext cx="492659" cy="749042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7C7B0C4-A268-4D4D-1A61-349669EE5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2738" y="3292774"/>
              <a:ext cx="492659" cy="749042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3EA7D47-E19B-C9D2-3452-217526BD8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3516" y="4188530"/>
              <a:ext cx="492659" cy="749042"/>
            </a:xfrm>
            <a:prstGeom prst="rect">
              <a:avLst/>
            </a:prstGeom>
          </p:spPr>
        </p:pic>
        <p:pic>
          <p:nvPicPr>
            <p:cNvPr id="41" name="그림 40" descr="건물, 창문이(가) 표시된 사진&#10;&#10;자동 생성된 설명">
              <a:extLst>
                <a:ext uri="{FF2B5EF4-FFF2-40B4-BE49-F238E27FC236}">
                  <a16:creationId xmlns:a16="http://schemas.microsoft.com/office/drawing/2014/main" id="{AA750E2C-71EC-1B52-9278-7E4FE931D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414" y="3537740"/>
              <a:ext cx="479247" cy="416945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507C4B4-CCB0-99E0-60CF-BFBEFCB2ECE7}"/>
              </a:ext>
            </a:extLst>
          </p:cNvPr>
          <p:cNvSpPr txBox="1"/>
          <p:nvPr/>
        </p:nvSpPr>
        <p:spPr>
          <a:xfrm>
            <a:off x="1942716" y="5415475"/>
            <a:ext cx="2407269" cy="4678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8</a:t>
            </a:r>
            <a:r>
              <a:rPr lang="ko-KR" altLang="en-US" b="1" dirty="0">
                <a:latin typeface="+mn-ea"/>
              </a:rPr>
              <a:t>명의 플레이어 배정</a:t>
            </a:r>
            <a:endParaRPr lang="en-US" altLang="ko-KR" b="1" dirty="0">
              <a:latin typeface="+mn-ea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A0C91BA-A3A8-689B-3D49-CFB26E2CA1AC}"/>
              </a:ext>
            </a:extLst>
          </p:cNvPr>
          <p:cNvGrpSpPr/>
          <p:nvPr/>
        </p:nvGrpSpPr>
        <p:grpSpPr>
          <a:xfrm>
            <a:off x="7071738" y="2023998"/>
            <a:ext cx="3077723" cy="2801179"/>
            <a:chOff x="130986" y="2162895"/>
            <a:chExt cx="3077723" cy="2801179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7761A79C-8E01-9D2F-282F-6239B4B63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626" y="3038280"/>
              <a:ext cx="878150" cy="84302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EDBCCC8-99C2-1B0A-6880-E6B7CC87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86" y="3071893"/>
              <a:ext cx="633579" cy="608695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6D17CAD1-EBB3-F22E-3A11-B2E58E982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0986" y="2162895"/>
              <a:ext cx="600387" cy="771600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8B1334A-1D06-61EF-7130-9894476350CC}"/>
                </a:ext>
              </a:extLst>
            </p:cNvPr>
            <p:cNvSpPr/>
            <p:nvPr/>
          </p:nvSpPr>
          <p:spPr>
            <a:xfrm>
              <a:off x="1286361" y="4669224"/>
              <a:ext cx="441441" cy="2948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A04D264-1671-5051-0BE1-84BDF565A650}"/>
                </a:ext>
              </a:extLst>
            </p:cNvPr>
            <p:cNvSpPr/>
            <p:nvPr/>
          </p:nvSpPr>
          <p:spPr>
            <a:xfrm>
              <a:off x="837966" y="4669224"/>
              <a:ext cx="441441" cy="2948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EA075E2-E4EE-C5A4-10C3-85C27D0CF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89" y="3223637"/>
              <a:ext cx="1003581" cy="1637421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ACA8D56-0D20-D262-8301-1270C0A72CD3}"/>
                </a:ext>
              </a:extLst>
            </p:cNvPr>
            <p:cNvSpPr/>
            <p:nvPr/>
          </p:nvSpPr>
          <p:spPr>
            <a:xfrm>
              <a:off x="389571" y="4669224"/>
              <a:ext cx="441441" cy="2948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4EC8F2-BB22-AFAA-0897-3BBC3A5F1C73}"/>
                </a:ext>
              </a:extLst>
            </p:cNvPr>
            <p:cNvSpPr/>
            <p:nvPr/>
          </p:nvSpPr>
          <p:spPr>
            <a:xfrm>
              <a:off x="1734756" y="4669224"/>
              <a:ext cx="441441" cy="2948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91F51327-001E-57FE-611F-E3DDDB7CA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26101" flipH="1">
              <a:off x="1393441" y="2265947"/>
              <a:ext cx="608126" cy="583802"/>
            </a:xfrm>
            <a:prstGeom prst="rect">
              <a:avLst/>
            </a:prstGeom>
          </p:spPr>
        </p:pic>
        <p:pic>
          <p:nvPicPr>
            <p:cNvPr id="56" name="그림 55" descr="건물, 창문이(가) 표시된 사진&#10;&#10;자동 생성된 설명">
              <a:extLst>
                <a:ext uri="{FF2B5EF4-FFF2-40B4-BE49-F238E27FC236}">
                  <a16:creationId xmlns:a16="http://schemas.microsoft.com/office/drawing/2014/main" id="{DC994E5E-7182-09AD-30C7-61A09103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322" y="2632199"/>
              <a:ext cx="600387" cy="522337"/>
            </a:xfrm>
            <a:prstGeom prst="rect">
              <a:avLst/>
            </a:prstGeom>
          </p:spPr>
        </p:pic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440A39A6-E15B-F02E-E881-5571CA294D05}"/>
                </a:ext>
              </a:extLst>
            </p:cNvPr>
            <p:cNvCxnSpPr/>
            <p:nvPr/>
          </p:nvCxnSpPr>
          <p:spPr>
            <a:xfrm>
              <a:off x="2176197" y="2893368"/>
              <a:ext cx="3337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DA00892C-7C00-3471-C3DD-25216853DFB4}"/>
                </a:ext>
              </a:extLst>
            </p:cNvPr>
            <p:cNvCxnSpPr/>
            <p:nvPr/>
          </p:nvCxnSpPr>
          <p:spPr>
            <a:xfrm>
              <a:off x="847541" y="2893367"/>
              <a:ext cx="3337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C9CAD0CB-1C79-C146-D3F0-912F6D817861}"/>
              </a:ext>
            </a:extLst>
          </p:cNvPr>
          <p:cNvSpPr txBox="1"/>
          <p:nvPr/>
        </p:nvSpPr>
        <p:spPr>
          <a:xfrm>
            <a:off x="6224698" y="5252926"/>
            <a:ext cx="4446270" cy="883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매장 내를 돌아다니며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아이템 </a:t>
            </a:r>
            <a:r>
              <a:rPr lang="ko-KR" altLang="en-US" b="1" dirty="0" err="1">
                <a:solidFill>
                  <a:srgbClr val="FF0000"/>
                </a:solidFill>
                <a:latin typeface="+mn-ea"/>
              </a:rPr>
              <a:t>파밍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및</a:t>
            </a:r>
            <a:endParaRPr lang="en-US" altLang="ko-KR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레버 스위치 작동 </a:t>
            </a:r>
            <a:r>
              <a:rPr lang="ko-KR" altLang="en-US" b="1" dirty="0">
                <a:latin typeface="+mn-ea"/>
              </a:rPr>
              <a:t>후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  다이아 훔치기</a:t>
            </a:r>
            <a:endParaRPr lang="en-US" altLang="ko-KR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2EC3B81-29AD-2327-6787-C94FCC88BC0E}"/>
              </a:ext>
            </a:extLst>
          </p:cNvPr>
          <p:cNvCxnSpPr>
            <a:cxnSpLocks/>
          </p:cNvCxnSpPr>
          <p:nvPr/>
        </p:nvCxnSpPr>
        <p:spPr>
          <a:xfrm>
            <a:off x="5440239" y="3711575"/>
            <a:ext cx="7359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202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35C57-1AFC-32B0-E5C1-915BC5CA3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7201" y="121570"/>
            <a:ext cx="1093198" cy="365126"/>
          </a:xfrm>
        </p:spPr>
        <p:txBody>
          <a:bodyPr>
            <a:noAutofit/>
          </a:bodyPr>
          <a:lstStyle/>
          <a:p>
            <a:r>
              <a:rPr lang="ko-KR" altLang="en-US" sz="2000" b="1" i="1" dirty="0">
                <a:latin typeface="+mj-ea"/>
              </a:rPr>
              <a:t>도둑들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741ACEF-6E8D-3811-C971-78AA7C01D83B}"/>
              </a:ext>
            </a:extLst>
          </p:cNvPr>
          <p:cNvCxnSpPr>
            <a:cxnSpLocks/>
          </p:cNvCxnSpPr>
          <p:nvPr/>
        </p:nvCxnSpPr>
        <p:spPr>
          <a:xfrm>
            <a:off x="224609" y="486696"/>
            <a:ext cx="11603597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5310A-F77E-047F-E43B-7401498C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CDC79-F282-4EA1-88DB-1A7F8AE5BEC8}" type="slidenum">
              <a:rPr lang="ko-KR" altLang="en-US" b="1" smtClean="0">
                <a:latin typeface="+mj-ea"/>
                <a:ea typeface="+mj-ea"/>
              </a:rPr>
              <a:t>4</a:t>
            </a:fld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2F1A2B-1984-C30B-B88A-3FE09C7A2562}"/>
              </a:ext>
            </a:extLst>
          </p:cNvPr>
          <p:cNvSpPr txBox="1"/>
          <p:nvPr/>
        </p:nvSpPr>
        <p:spPr>
          <a:xfrm>
            <a:off x="414058" y="770342"/>
            <a:ext cx="7390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b="1" dirty="0">
                <a:latin typeface="+mj-ea"/>
                <a:ea typeface="+mj-ea"/>
              </a:rPr>
              <a:t>게임 플레이 </a:t>
            </a:r>
            <a:r>
              <a:rPr lang="en-US" altLang="ko-KR" b="1" dirty="0">
                <a:latin typeface="+mj-ea"/>
                <a:ea typeface="+mj-ea"/>
              </a:rPr>
              <a:t>2 </a:t>
            </a:r>
            <a:r>
              <a:rPr lang="ko-KR" altLang="en-US" b="1" dirty="0" err="1">
                <a:latin typeface="+mj-ea"/>
                <a:ea typeface="+mj-ea"/>
              </a:rPr>
              <a:t>페이즈</a:t>
            </a:r>
            <a:endParaRPr lang="ko-KR" altLang="en-US" b="1" dirty="0">
              <a:latin typeface="+mj-ea"/>
              <a:ea typeface="+mj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ACFE980-96A2-6765-3690-1E80BBF433A0}"/>
              </a:ext>
            </a:extLst>
          </p:cNvPr>
          <p:cNvGrpSpPr/>
          <p:nvPr/>
        </p:nvGrpSpPr>
        <p:grpSpPr>
          <a:xfrm>
            <a:off x="6770376" y="2824860"/>
            <a:ext cx="3386749" cy="1292830"/>
            <a:chOff x="6988247" y="2956562"/>
            <a:chExt cx="4271642" cy="173438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16B552F-39EE-4004-6E1A-3CA43CE75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8596" y="2956562"/>
              <a:ext cx="749207" cy="124368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1E8184E-7D3E-B6E3-9EAC-AB18ADBA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982" y="3011595"/>
              <a:ext cx="1517907" cy="114857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6368E74-D258-E362-0894-AE8916E84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8247" y="3126247"/>
              <a:ext cx="1643604" cy="124368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B5E350-4D48-419D-5D2A-A1A9B970632A}"/>
                </a:ext>
              </a:extLst>
            </p:cNvPr>
            <p:cNvSpPr txBox="1"/>
            <p:nvPr/>
          </p:nvSpPr>
          <p:spPr>
            <a:xfrm>
              <a:off x="7246907" y="4243385"/>
              <a:ext cx="780810" cy="447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+mj-ea"/>
                  <a:ea typeface="+mj-ea"/>
                </a:rPr>
                <a:t>정문</a:t>
              </a:r>
              <a:endParaRPr lang="en-US" altLang="ko-KR" sz="1200" b="1" dirty="0"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7814B1-69F0-F7FF-1941-ED1D8C146BF4}"/>
                </a:ext>
              </a:extLst>
            </p:cNvPr>
            <p:cNvSpPr txBox="1"/>
            <p:nvPr/>
          </p:nvSpPr>
          <p:spPr>
            <a:xfrm>
              <a:off x="8786758" y="4227935"/>
              <a:ext cx="955224" cy="45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+mj-ea"/>
                  <a:ea typeface="+mj-ea"/>
                </a:rPr>
                <a:t>비상구</a:t>
              </a:r>
              <a:endParaRPr lang="en-US" altLang="ko-KR" sz="1200" b="1" dirty="0"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62A59A-BC67-A946-11A4-4B8D8F70DC48}"/>
                </a:ext>
              </a:extLst>
            </p:cNvPr>
            <p:cNvSpPr txBox="1"/>
            <p:nvPr/>
          </p:nvSpPr>
          <p:spPr>
            <a:xfrm>
              <a:off x="10085711" y="4243385"/>
              <a:ext cx="780810" cy="447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+mj-ea"/>
                  <a:ea typeface="+mj-ea"/>
                </a:rPr>
                <a:t>옥상</a:t>
              </a:r>
              <a:endParaRPr lang="en-US" altLang="ko-KR" sz="1200" b="1" dirty="0">
                <a:latin typeface="+mj-ea"/>
                <a:ea typeface="+mj-ea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76BD550-D8F0-03E8-125A-1CEF482371C8}"/>
              </a:ext>
            </a:extLst>
          </p:cNvPr>
          <p:cNvSpPr txBox="1"/>
          <p:nvPr/>
        </p:nvSpPr>
        <p:spPr>
          <a:xfrm>
            <a:off x="5347281" y="5083713"/>
            <a:ext cx="5936820" cy="883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j-ea"/>
                <a:ea typeface="+mj-ea"/>
              </a:rPr>
              <a:t>다이아를 훔친 후 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분 뒤 부터 탈출 루트 생성</a:t>
            </a:r>
            <a:endParaRPr lang="en-US" altLang="ko-KR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>
                <a:latin typeface="+mj-ea"/>
                <a:ea typeface="+mj-ea"/>
              </a:rPr>
              <a:t>맵의</a:t>
            </a:r>
            <a:r>
              <a:rPr lang="ko-KR" altLang="en-US" b="1" dirty="0">
                <a:latin typeface="+mj-ea"/>
                <a:ea typeface="+mj-ea"/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  <a:latin typeface="+mj-ea"/>
                <a:ea typeface="+mj-ea"/>
              </a:rPr>
              <a:t>랜덤한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 위치에 </a:t>
            </a:r>
            <a:r>
              <a:rPr lang="ko-KR" altLang="en-US" b="1" dirty="0">
                <a:latin typeface="+mj-ea"/>
                <a:ea typeface="+mj-ea"/>
              </a:rPr>
              <a:t>생성된 탈출루트로 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탈출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05E8E32-F878-A04D-FFAB-8D2A106C9019}"/>
              </a:ext>
            </a:extLst>
          </p:cNvPr>
          <p:cNvSpPr/>
          <p:nvPr/>
        </p:nvSpPr>
        <p:spPr>
          <a:xfrm>
            <a:off x="6456860" y="2718141"/>
            <a:ext cx="3717663" cy="1451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DB09720-A6D5-7CB8-EABA-FDD8A7659803}"/>
              </a:ext>
            </a:extLst>
          </p:cNvPr>
          <p:cNvGrpSpPr/>
          <p:nvPr/>
        </p:nvGrpSpPr>
        <p:grpSpPr>
          <a:xfrm>
            <a:off x="1752925" y="2069450"/>
            <a:ext cx="3042309" cy="2719100"/>
            <a:chOff x="838642" y="2426081"/>
            <a:chExt cx="3042309" cy="27191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751A682-7277-6F6B-124D-59EC207D2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13" y="2426081"/>
              <a:ext cx="2698391" cy="269839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365F84B-35A1-EE76-68A7-54421A40E678}"/>
                </a:ext>
              </a:extLst>
            </p:cNvPr>
            <p:cNvSpPr/>
            <p:nvPr/>
          </p:nvSpPr>
          <p:spPr>
            <a:xfrm>
              <a:off x="1030513" y="2449934"/>
              <a:ext cx="900186" cy="886287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j-ea"/>
                <a:ea typeface="+mj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472ACFE-4334-D6BF-1715-AF0237BC772E}"/>
                </a:ext>
              </a:extLst>
            </p:cNvPr>
            <p:cNvSpPr/>
            <p:nvPr/>
          </p:nvSpPr>
          <p:spPr>
            <a:xfrm>
              <a:off x="1930699" y="2449934"/>
              <a:ext cx="900186" cy="886287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j-ea"/>
                <a:ea typeface="+mj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90E487B-BBEB-398E-80CA-FA9FD1A3AC02}"/>
                </a:ext>
              </a:extLst>
            </p:cNvPr>
            <p:cNvSpPr/>
            <p:nvPr/>
          </p:nvSpPr>
          <p:spPr>
            <a:xfrm>
              <a:off x="1929615" y="3336221"/>
              <a:ext cx="900186" cy="886287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j-ea"/>
                <a:ea typeface="+mj-ea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48990DF-52A3-921F-9707-C524EB1BB7DA}"/>
                </a:ext>
              </a:extLst>
            </p:cNvPr>
            <p:cNvSpPr/>
            <p:nvPr/>
          </p:nvSpPr>
          <p:spPr>
            <a:xfrm>
              <a:off x="2827635" y="2451037"/>
              <a:ext cx="900186" cy="886287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j-ea"/>
                <a:ea typeface="+mj-ea"/>
              </a:endParaRPr>
            </a:p>
          </p:txBody>
        </p:sp>
        <p:pic>
          <p:nvPicPr>
            <p:cNvPr id="21" name="그림 20" descr="사람, 어두운이(가) 표시된 사진&#10;&#10;자동 생성된 설명">
              <a:extLst>
                <a:ext uri="{FF2B5EF4-FFF2-40B4-BE49-F238E27FC236}">
                  <a16:creationId xmlns:a16="http://schemas.microsoft.com/office/drawing/2014/main" id="{AD28627D-682F-96E9-DF1A-AE5DEFBCC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6671" y="3324453"/>
              <a:ext cx="1204280" cy="901645"/>
            </a:xfrm>
            <a:prstGeom prst="rect">
              <a:avLst/>
            </a:prstGeom>
          </p:spPr>
        </p:pic>
        <p:pic>
          <p:nvPicPr>
            <p:cNvPr id="40" name="그림 39" descr="사람, 어두운이(가) 표시된 사진&#10;&#10;자동 생성된 설명">
              <a:extLst>
                <a:ext uri="{FF2B5EF4-FFF2-40B4-BE49-F238E27FC236}">
                  <a16:creationId xmlns:a16="http://schemas.microsoft.com/office/drawing/2014/main" id="{E99FEE57-A83A-F332-8E1F-3F3A788C6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588" y="4237080"/>
              <a:ext cx="1204280" cy="901645"/>
            </a:xfrm>
            <a:prstGeom prst="rect">
              <a:avLst/>
            </a:prstGeom>
          </p:spPr>
        </p:pic>
        <p:pic>
          <p:nvPicPr>
            <p:cNvPr id="43" name="그림 42" descr="사람, 어두운이(가) 표시된 사진&#10;&#10;자동 생성된 설명">
              <a:extLst>
                <a:ext uri="{FF2B5EF4-FFF2-40B4-BE49-F238E27FC236}">
                  <a16:creationId xmlns:a16="http://schemas.microsoft.com/office/drawing/2014/main" id="{E68206F5-6536-03B9-35A6-63CC836D3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568" y="4243536"/>
              <a:ext cx="1204280" cy="901645"/>
            </a:xfrm>
            <a:prstGeom prst="rect">
              <a:avLst/>
            </a:prstGeom>
          </p:spPr>
        </p:pic>
        <p:pic>
          <p:nvPicPr>
            <p:cNvPr id="45" name="그림 44" descr="사람, 어두운이(가) 표시된 사진&#10;&#10;자동 생성된 설명">
              <a:extLst>
                <a:ext uri="{FF2B5EF4-FFF2-40B4-BE49-F238E27FC236}">
                  <a16:creationId xmlns:a16="http://schemas.microsoft.com/office/drawing/2014/main" id="{7697B14B-B0AE-94E6-D15E-BACEA0BB8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382" y="4223378"/>
              <a:ext cx="1204280" cy="901645"/>
            </a:xfrm>
            <a:prstGeom prst="rect">
              <a:avLst/>
            </a:prstGeom>
          </p:spPr>
        </p:pic>
        <p:pic>
          <p:nvPicPr>
            <p:cNvPr id="46" name="그림 45" descr="사람, 어두운이(가) 표시된 사진&#10;&#10;자동 생성된 설명">
              <a:extLst>
                <a:ext uri="{FF2B5EF4-FFF2-40B4-BE49-F238E27FC236}">
                  <a16:creationId xmlns:a16="http://schemas.microsoft.com/office/drawing/2014/main" id="{BBAEB391-E5B8-BB43-81D3-CC5460F2B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642" y="3357249"/>
              <a:ext cx="1204280" cy="901645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54D7B81-C8C6-C86B-F5AE-781015888828}"/>
              </a:ext>
            </a:extLst>
          </p:cNvPr>
          <p:cNvSpPr txBox="1"/>
          <p:nvPr/>
        </p:nvSpPr>
        <p:spPr>
          <a:xfrm>
            <a:off x="1593721" y="5081939"/>
            <a:ext cx="3400540" cy="8833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j-ea"/>
                <a:ea typeface="+mj-ea"/>
              </a:rPr>
              <a:t>다이아 훔친 후 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경찰 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NPC</a:t>
            </a:r>
            <a:r>
              <a:rPr lang="ko-KR" altLang="en-US" b="1" dirty="0">
                <a:latin typeface="+mj-ea"/>
                <a:ea typeface="+mj-ea"/>
              </a:rPr>
              <a:t>와</a:t>
            </a:r>
            <a:endParaRPr lang="en-US" altLang="ko-KR" b="1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금지 구역 </a:t>
            </a:r>
            <a:r>
              <a:rPr lang="ko-KR" altLang="en-US" b="1" dirty="0">
                <a:latin typeface="+mj-ea"/>
                <a:ea typeface="+mj-ea"/>
              </a:rPr>
              <a:t>출현</a:t>
            </a:r>
            <a:endParaRPr lang="en-US" altLang="ko-KR" b="1" dirty="0">
              <a:latin typeface="+mj-ea"/>
              <a:ea typeface="+mj-ea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788B1F8-9FE1-4A83-E29F-65EDD0A76817}"/>
              </a:ext>
            </a:extLst>
          </p:cNvPr>
          <p:cNvCxnSpPr>
            <a:cxnSpLocks/>
          </p:cNvCxnSpPr>
          <p:nvPr/>
        </p:nvCxnSpPr>
        <p:spPr>
          <a:xfrm>
            <a:off x="5440239" y="3711575"/>
            <a:ext cx="7359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197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35C57-1AFC-32B0-E5C1-915BC5CA3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7201" y="121570"/>
            <a:ext cx="1093198" cy="365126"/>
          </a:xfrm>
        </p:spPr>
        <p:txBody>
          <a:bodyPr>
            <a:noAutofit/>
          </a:bodyPr>
          <a:lstStyle/>
          <a:p>
            <a:r>
              <a:rPr lang="ko-KR" altLang="en-US" sz="2000" b="1" i="1" dirty="0">
                <a:latin typeface="+mn-ea"/>
                <a:ea typeface="+mn-ea"/>
              </a:rPr>
              <a:t>도둑들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741ACEF-6E8D-3811-C971-78AA7C01D83B}"/>
              </a:ext>
            </a:extLst>
          </p:cNvPr>
          <p:cNvCxnSpPr>
            <a:cxnSpLocks/>
          </p:cNvCxnSpPr>
          <p:nvPr/>
        </p:nvCxnSpPr>
        <p:spPr>
          <a:xfrm>
            <a:off x="224609" y="486696"/>
            <a:ext cx="11603597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5310A-F77E-047F-E43B-7401498C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CDC79-F282-4EA1-88DB-1A7F8AE5BEC8}" type="slidenum">
              <a:rPr lang="ko-KR" altLang="en-US" b="1" smtClean="0">
                <a:latin typeface="+mn-ea"/>
              </a:rPr>
              <a:t>5</a:t>
            </a:fld>
            <a:endParaRPr lang="ko-KR" altLang="en-US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2F1A2B-1984-C30B-B88A-3FE09C7A2562}"/>
              </a:ext>
            </a:extLst>
          </p:cNvPr>
          <p:cNvSpPr txBox="1"/>
          <p:nvPr/>
        </p:nvSpPr>
        <p:spPr>
          <a:xfrm>
            <a:off x="414058" y="770342"/>
            <a:ext cx="7390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b="1" dirty="0">
                <a:latin typeface="+mn-ea"/>
              </a:rPr>
              <a:t>게임 플레이</a:t>
            </a:r>
            <a:endParaRPr lang="ko-KR" altLang="en-US" b="1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0A1400-A957-BB8F-E9CC-19170DB58DC5}"/>
              </a:ext>
            </a:extLst>
          </p:cNvPr>
          <p:cNvSpPr txBox="1"/>
          <p:nvPr/>
        </p:nvSpPr>
        <p:spPr>
          <a:xfrm>
            <a:off x="6096000" y="4635075"/>
            <a:ext cx="463370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다이아를 뺏은 플레이어는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3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초간 </a:t>
            </a:r>
            <a:endParaRPr lang="en-US" altLang="ko-KR" b="1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투명화와 무적시간</a:t>
            </a:r>
            <a:r>
              <a:rPr lang="ko-KR" altLang="en-US" b="1" dirty="0">
                <a:latin typeface="+mn-ea"/>
              </a:rPr>
              <a:t>이 주어진다</a:t>
            </a:r>
            <a:r>
              <a:rPr lang="en-US" altLang="ko-KR" b="1" dirty="0">
                <a:latin typeface="+mn-ea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438CBD-288C-F7BE-A6BA-67539C58808E}"/>
              </a:ext>
            </a:extLst>
          </p:cNvPr>
          <p:cNvSpPr txBox="1"/>
          <p:nvPr/>
        </p:nvSpPr>
        <p:spPr>
          <a:xfrm>
            <a:off x="1305043" y="4669803"/>
            <a:ext cx="430662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플레이어 기본공격을 통해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상대방을 </a:t>
            </a:r>
            <a:endParaRPr lang="en-US" altLang="ko-KR" b="1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피격하면 </a:t>
            </a:r>
            <a:r>
              <a:rPr lang="ko-KR" altLang="en-US" b="1" dirty="0">
                <a:latin typeface="+mn-ea"/>
              </a:rPr>
              <a:t>다이아를 뺏게 된다</a:t>
            </a:r>
            <a:r>
              <a:rPr lang="en-US" altLang="ko-KR" b="1" dirty="0">
                <a:latin typeface="+mn-ea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9A114E-9505-A677-5707-EFBE7AA4C27D}"/>
              </a:ext>
            </a:extLst>
          </p:cNvPr>
          <p:cNvGrpSpPr/>
          <p:nvPr/>
        </p:nvGrpSpPr>
        <p:grpSpPr>
          <a:xfrm>
            <a:off x="1911383" y="2960253"/>
            <a:ext cx="3391820" cy="959306"/>
            <a:chOff x="576619" y="2670972"/>
            <a:chExt cx="5009453" cy="1459455"/>
          </a:xfrm>
        </p:grpSpPr>
        <p:pic>
          <p:nvPicPr>
            <p:cNvPr id="27" name="그림 26" descr="밤하늘이(가) 표시된 사진&#10;&#10;자동 생성된 설명">
              <a:extLst>
                <a:ext uri="{FF2B5EF4-FFF2-40B4-BE49-F238E27FC236}">
                  <a16:creationId xmlns:a16="http://schemas.microsoft.com/office/drawing/2014/main" id="{0DC776DB-BD4C-7C3C-A2FF-C1D40F729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088" y="2670972"/>
              <a:ext cx="1298984" cy="1400017"/>
            </a:xfrm>
            <a:prstGeom prst="rect">
              <a:avLst/>
            </a:prstGeom>
          </p:spPr>
        </p:pic>
        <p:pic>
          <p:nvPicPr>
            <p:cNvPr id="28" name="그림 27" descr="건물, 창문이(가) 표시된 사진&#10;&#10;자동 생성된 설명">
              <a:extLst>
                <a:ext uri="{FF2B5EF4-FFF2-40B4-BE49-F238E27FC236}">
                  <a16:creationId xmlns:a16="http://schemas.microsoft.com/office/drawing/2014/main" id="{48C72CBB-73FA-5984-ED9A-393F389F1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1824" y="3663635"/>
              <a:ext cx="392140" cy="341162"/>
            </a:xfrm>
            <a:prstGeom prst="rect">
              <a:avLst/>
            </a:prstGeom>
          </p:spPr>
        </p:pic>
        <p:pic>
          <p:nvPicPr>
            <p:cNvPr id="29" name="그림 28" descr="건물, 창문이(가) 표시된 사진&#10;&#10;자동 생성된 설명">
              <a:extLst>
                <a:ext uri="{FF2B5EF4-FFF2-40B4-BE49-F238E27FC236}">
                  <a16:creationId xmlns:a16="http://schemas.microsoft.com/office/drawing/2014/main" id="{0A7C1509-5387-3E6C-C5C5-F5153159C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3481" y="2991181"/>
              <a:ext cx="392140" cy="34116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8897E69-ACD0-D3F5-3B13-59E2DF5CA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619" y="2790621"/>
              <a:ext cx="821172" cy="133980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DB3DB92-ACA7-51BB-C9EF-F4CC2750E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5238" y="2790621"/>
              <a:ext cx="821172" cy="1339806"/>
            </a:xfrm>
            <a:prstGeom prst="rect">
              <a:avLst/>
            </a:prstGeom>
          </p:spPr>
        </p:pic>
        <p:pic>
          <p:nvPicPr>
            <p:cNvPr id="32" name="그림 31" descr="어두운, 집고양이, 밤하늘이(가) 표시된 사진&#10;&#10;자동 생성된 설명">
              <a:extLst>
                <a:ext uri="{FF2B5EF4-FFF2-40B4-BE49-F238E27FC236}">
                  <a16:creationId xmlns:a16="http://schemas.microsoft.com/office/drawing/2014/main" id="{75EFF112-1B5B-983E-9AA3-E87004B5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820" y="2870447"/>
              <a:ext cx="1117105" cy="1117105"/>
            </a:xfrm>
            <a:prstGeom prst="rect">
              <a:avLst/>
            </a:prstGeom>
          </p:spPr>
        </p:pic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9B0B228-126E-35FF-51AB-534F7D316CE7}"/>
                </a:ext>
              </a:extLst>
            </p:cNvPr>
            <p:cNvCxnSpPr>
              <a:cxnSpLocks/>
            </p:cNvCxnSpPr>
            <p:nvPr/>
          </p:nvCxnSpPr>
          <p:spPr>
            <a:xfrm>
              <a:off x="2626137" y="3465599"/>
              <a:ext cx="61968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1A4FD92-81F1-74A1-E8A6-AF04AE5C2027}"/>
              </a:ext>
            </a:extLst>
          </p:cNvPr>
          <p:cNvGrpSpPr/>
          <p:nvPr/>
        </p:nvGrpSpPr>
        <p:grpSpPr>
          <a:xfrm>
            <a:off x="6596969" y="2828999"/>
            <a:ext cx="3534427" cy="1451563"/>
            <a:chOff x="8236865" y="2894313"/>
            <a:chExt cx="3534427" cy="1451563"/>
          </a:xfrm>
        </p:grpSpPr>
        <p:pic>
          <p:nvPicPr>
            <p:cNvPr id="5" name="그림 4" descr="건물, 창문이(가) 표시된 사진&#10;&#10;자동 생성된 설명">
              <a:extLst>
                <a:ext uri="{FF2B5EF4-FFF2-40B4-BE49-F238E27FC236}">
                  <a16:creationId xmlns:a16="http://schemas.microsoft.com/office/drawing/2014/main" id="{9B4B0B2B-C320-5249-1727-874B26700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689" y="3281370"/>
              <a:ext cx="265512" cy="230996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8766D57-3321-C5D9-01F2-6E38ADAB15B8}"/>
                </a:ext>
              </a:extLst>
            </p:cNvPr>
            <p:cNvGrpSpPr/>
            <p:nvPr/>
          </p:nvGrpSpPr>
          <p:grpSpPr>
            <a:xfrm>
              <a:off x="9184446" y="3127990"/>
              <a:ext cx="2371573" cy="895056"/>
              <a:chOff x="7857440" y="2790621"/>
              <a:chExt cx="3502629" cy="1361707"/>
            </a:xfrm>
          </p:grpSpPr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953BE95C-CA71-4ACD-12A7-9B457AEF0C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817" y="3465599"/>
                <a:ext cx="619683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905F0F38-BB35-3E53-E7CA-A4AA25EE2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857440" y="2790621"/>
                <a:ext cx="821172" cy="1339806"/>
              </a:xfrm>
              <a:prstGeom prst="rect">
                <a:avLst/>
              </a:prstGeom>
            </p:spPr>
          </p:pic>
          <p:pic>
            <p:nvPicPr>
              <p:cNvPr id="37" name="그림 36" descr="건물, 창문이(가) 표시된 사진&#10;&#10;자동 생성된 설명">
                <a:extLst>
                  <a:ext uri="{FF2B5EF4-FFF2-40B4-BE49-F238E27FC236}">
                    <a16:creationId xmlns:a16="http://schemas.microsoft.com/office/drawing/2014/main" id="{63E81939-4FAC-8A6C-E776-52753B1030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8154" y="3051719"/>
                <a:ext cx="392140" cy="341162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FD36D014-261E-EB7C-BFDF-94540CDF9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454224" y="2799728"/>
                <a:ext cx="821172" cy="1339806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585CDE03-800A-05D4-618E-2E5681E841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538897" y="2812522"/>
                <a:ext cx="821172" cy="1339806"/>
              </a:xfrm>
              <a:prstGeom prst="rect">
                <a:avLst/>
              </a:prstGeom>
            </p:spPr>
          </p:pic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771FA9C-7B1E-5417-DF98-F2FD747F7F1C}"/>
                </a:ext>
              </a:extLst>
            </p:cNvPr>
            <p:cNvSpPr/>
            <p:nvPr/>
          </p:nvSpPr>
          <p:spPr>
            <a:xfrm>
              <a:off x="8236865" y="2894313"/>
              <a:ext cx="3534427" cy="14515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+mn-ea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84357AB-BC39-8491-3DD1-49B3C2B40999}"/>
              </a:ext>
            </a:extLst>
          </p:cNvPr>
          <p:cNvSpPr/>
          <p:nvPr/>
        </p:nvSpPr>
        <p:spPr>
          <a:xfrm>
            <a:off x="1691144" y="2834628"/>
            <a:ext cx="3534427" cy="1451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57B30A2-28F0-2D13-1F12-430F7A81016A}"/>
              </a:ext>
            </a:extLst>
          </p:cNvPr>
          <p:cNvCxnSpPr>
            <a:cxnSpLocks/>
          </p:cNvCxnSpPr>
          <p:nvPr/>
        </p:nvCxnSpPr>
        <p:spPr>
          <a:xfrm>
            <a:off x="5521884" y="3711575"/>
            <a:ext cx="7359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416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35C57-1AFC-32B0-E5C1-915BC5CA3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7201" y="121570"/>
            <a:ext cx="1093198" cy="365126"/>
          </a:xfrm>
        </p:spPr>
        <p:txBody>
          <a:bodyPr>
            <a:noAutofit/>
          </a:bodyPr>
          <a:lstStyle/>
          <a:p>
            <a:r>
              <a:rPr lang="ko-KR" altLang="en-US" sz="2000" b="1" i="1" dirty="0">
                <a:latin typeface="+mn-ea"/>
                <a:ea typeface="+mn-ea"/>
              </a:rPr>
              <a:t>도둑들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741ACEF-6E8D-3811-C971-78AA7C01D83B}"/>
              </a:ext>
            </a:extLst>
          </p:cNvPr>
          <p:cNvCxnSpPr>
            <a:cxnSpLocks/>
          </p:cNvCxnSpPr>
          <p:nvPr/>
        </p:nvCxnSpPr>
        <p:spPr>
          <a:xfrm>
            <a:off x="224609" y="486696"/>
            <a:ext cx="11603597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5310A-F77E-047F-E43B-7401498C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CDC79-F282-4EA1-88DB-1A7F8AE5BEC8}" type="slidenum">
              <a:rPr lang="ko-KR" altLang="en-US" b="1" smtClean="0">
                <a:latin typeface="+mn-ea"/>
              </a:rPr>
              <a:t>6</a:t>
            </a:fld>
            <a:endParaRPr lang="ko-KR" altLang="en-US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DDE7F3-0241-B189-C13B-43640E9AF5DF}"/>
              </a:ext>
            </a:extLst>
          </p:cNvPr>
          <p:cNvSpPr txBox="1"/>
          <p:nvPr/>
        </p:nvSpPr>
        <p:spPr>
          <a:xfrm>
            <a:off x="414059" y="770342"/>
            <a:ext cx="5024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b="1">
                <a:latin typeface="+mn-ea"/>
              </a:rPr>
              <a:t>기술적 요소와 집중 분야</a:t>
            </a:r>
            <a:endParaRPr lang="ko-KR" altLang="en-US" b="1" dirty="0">
              <a:latin typeface="+mn-ea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09681265-1DC1-B7E1-6E93-B5BA2308304A}"/>
                  </a:ext>
                </a:extLst>
              </p14:cNvPr>
              <p14:cNvContentPartPr/>
              <p14:nvPr/>
            </p14:nvContentPartPr>
            <p14:xfrm>
              <a:off x="6306549" y="2764391"/>
              <a:ext cx="36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09681265-1DC1-B7E1-6E93-B5BA230830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7549" y="275539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FA4460D-7159-8041-A1C6-EDC56B52BA2D}"/>
              </a:ext>
            </a:extLst>
          </p:cNvPr>
          <p:cNvSpPr txBox="1"/>
          <p:nvPr/>
        </p:nvSpPr>
        <p:spPr>
          <a:xfrm>
            <a:off x="224608" y="1720415"/>
            <a:ext cx="11129191" cy="395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4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1. </a:t>
            </a:r>
            <a:r>
              <a:rPr lang="ko-KR" altLang="en-US" b="1" kern="100" dirty="0">
                <a:latin typeface="+mj-ea"/>
                <a:ea typeface="+mj-ea"/>
                <a:cs typeface="Times New Roman" panose="02020603050405020304" pitchFamily="18" charset="0"/>
              </a:rPr>
              <a:t>애니메이션</a:t>
            </a:r>
            <a:endParaRPr lang="ko-KR" altLang="ko-KR" sz="18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54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- </a:t>
            </a:r>
            <a:r>
              <a:rPr lang="en-US" altLang="ko-KR" sz="1800" b="1" kern="100" dirty="0">
                <a:latin typeface="+mj-ea"/>
                <a:ea typeface="+mj-ea"/>
                <a:cs typeface="Times New Roman" panose="02020603050405020304" pitchFamily="18" charset="0"/>
              </a:rPr>
              <a:t>U</a:t>
            </a:r>
            <a:r>
              <a:rPr lang="en-US" altLang="ko-KR" b="1" i="0" dirty="0">
                <a:effectLst/>
                <a:latin typeface="+mj-ea"/>
                <a:ea typeface="+mj-ea"/>
              </a:rPr>
              <a:t>nity 3D</a:t>
            </a:r>
            <a:r>
              <a:rPr lang="ko-KR" altLang="en-US" b="1" dirty="0">
                <a:latin typeface="+mj-ea"/>
                <a:ea typeface="+mj-ea"/>
              </a:rPr>
              <a:t>를 이용한 </a:t>
            </a:r>
            <a:r>
              <a:rPr lang="ko-KR" altLang="en-US" b="1" i="0" dirty="0" err="1">
                <a:effectLst/>
                <a:latin typeface="+mj-ea"/>
                <a:ea typeface="+mj-ea"/>
              </a:rPr>
              <a:t>스키닝</a:t>
            </a:r>
            <a:r>
              <a:rPr lang="ko-KR" altLang="en-US" b="1" i="0" dirty="0">
                <a:effectLst/>
                <a:latin typeface="+mj-ea"/>
                <a:ea typeface="+mj-ea"/>
              </a:rPr>
              <a:t> 애니메이션을 이용</a:t>
            </a:r>
            <a:r>
              <a:rPr lang="en-US" altLang="ko-KR" b="1" i="0" dirty="0">
                <a:effectLst/>
                <a:latin typeface="+mj-ea"/>
                <a:ea typeface="+mj-ea"/>
              </a:rPr>
              <a:t>,</a:t>
            </a:r>
            <a:r>
              <a:rPr lang="ko-KR" altLang="en-US" b="1" i="0" dirty="0">
                <a:effectLst/>
                <a:latin typeface="+mj-ea"/>
                <a:ea typeface="+mj-ea"/>
              </a:rPr>
              <a:t> 캐릭터의 움직임과 엄폐물과의 상호작용을 구현</a:t>
            </a:r>
            <a:endParaRPr lang="en-US" altLang="ko-KR" sz="18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5400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54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2. </a:t>
            </a:r>
            <a:r>
              <a:rPr lang="ko-KR" altLang="en-US" sz="1800" b="1" kern="100" dirty="0" err="1">
                <a:effectLst/>
                <a:latin typeface="+mj-ea"/>
                <a:ea typeface="+mj-ea"/>
                <a:cs typeface="Times New Roman" panose="02020603050405020304" pitchFamily="18" charset="0"/>
              </a:rPr>
              <a:t>파티클</a:t>
            </a:r>
            <a:r>
              <a:rPr lang="ko-KR" altLang="en-US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구현</a:t>
            </a:r>
            <a:endParaRPr lang="en-US" altLang="ko-KR" sz="18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54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+mj-ea"/>
                <a:ea typeface="+mj-ea"/>
                <a:cs typeface="Times New Roman" panose="02020603050405020304" pitchFamily="18" charset="0"/>
              </a:rPr>
              <a:t>- </a:t>
            </a:r>
            <a:r>
              <a:rPr lang="ko-KR" altLang="en-US" b="1" i="0" dirty="0">
                <a:effectLst/>
                <a:latin typeface="+mj-ea"/>
                <a:ea typeface="+mj-ea"/>
              </a:rPr>
              <a:t>상자를 열 때</a:t>
            </a:r>
            <a:r>
              <a:rPr lang="en-US" altLang="ko-KR" b="1" i="0" dirty="0">
                <a:effectLst/>
                <a:latin typeface="+mj-ea"/>
                <a:ea typeface="+mj-ea"/>
              </a:rPr>
              <a:t>,</a:t>
            </a:r>
            <a:r>
              <a:rPr lang="ko-KR" altLang="en-US" b="1" i="0" dirty="0">
                <a:effectLst/>
                <a:latin typeface="+mj-ea"/>
                <a:ea typeface="+mj-ea"/>
              </a:rPr>
              <a:t> 총을 쏠 때 등</a:t>
            </a:r>
            <a:r>
              <a:rPr lang="ko-KR" altLang="en-US" b="1" dirty="0">
                <a:latin typeface="+mj-ea"/>
                <a:ea typeface="+mj-ea"/>
              </a:rPr>
              <a:t>의 이펙트들을</a:t>
            </a:r>
            <a:r>
              <a:rPr lang="ko-KR" altLang="en-US" b="1" i="0" dirty="0">
                <a:effectLst/>
                <a:latin typeface="+mj-ea"/>
                <a:ea typeface="+mj-ea"/>
              </a:rPr>
              <a:t> </a:t>
            </a:r>
            <a:r>
              <a:rPr lang="ko-KR" altLang="en-US" b="1" i="0" dirty="0" err="1">
                <a:effectLst/>
                <a:latin typeface="+mj-ea"/>
                <a:ea typeface="+mj-ea"/>
              </a:rPr>
              <a:t>파티클</a:t>
            </a:r>
            <a:r>
              <a:rPr lang="ko-KR" altLang="en-US" b="1" i="0" dirty="0">
                <a:effectLst/>
                <a:latin typeface="+mj-ea"/>
                <a:ea typeface="+mj-ea"/>
              </a:rPr>
              <a:t> 효과로 구현</a:t>
            </a:r>
            <a:endParaRPr lang="en-US" altLang="ko-KR" b="1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5400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54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3. </a:t>
            </a:r>
            <a:r>
              <a:rPr lang="en-US" altLang="ko-KR" b="1" kern="100" dirty="0">
                <a:latin typeface="+mj-ea"/>
                <a:ea typeface="+mj-ea"/>
                <a:cs typeface="Times New Roman" panose="02020603050405020304" pitchFamily="18" charset="0"/>
              </a:rPr>
              <a:t>NPC</a:t>
            </a:r>
            <a:r>
              <a:rPr lang="ko-KR" altLang="en-US" b="1" kern="100" dirty="0">
                <a:latin typeface="+mj-ea"/>
                <a:ea typeface="+mj-ea"/>
                <a:cs typeface="Times New Roman" panose="02020603050405020304" pitchFamily="18" charset="0"/>
              </a:rPr>
              <a:t> 구현</a:t>
            </a:r>
            <a:endParaRPr lang="en-US" altLang="ko-KR" b="1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54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b="1" kern="100" dirty="0">
                <a:latin typeface="+mj-ea"/>
                <a:ea typeface="+mj-ea"/>
                <a:cs typeface="Times New Roman" panose="02020603050405020304" pitchFamily="18" charset="0"/>
              </a:rPr>
              <a:t>- </a:t>
            </a:r>
            <a:r>
              <a:rPr lang="ko-KR" altLang="en-US" b="1" kern="100" dirty="0">
                <a:latin typeface="+mj-ea"/>
                <a:ea typeface="+mj-ea"/>
                <a:cs typeface="Times New Roman" panose="02020603050405020304" pitchFamily="18" charset="0"/>
              </a:rPr>
              <a:t>퍼지 논리와 </a:t>
            </a:r>
            <a:r>
              <a:rPr lang="en-US" altLang="ko-KR" b="1" kern="100" dirty="0">
                <a:latin typeface="+mj-ea"/>
                <a:ea typeface="+mj-ea"/>
                <a:cs typeface="Times New Roman" panose="02020603050405020304" pitchFamily="18" charset="0"/>
              </a:rPr>
              <a:t>A* </a:t>
            </a:r>
            <a:r>
              <a:rPr lang="ko-KR" altLang="en-US" b="1" kern="100" dirty="0">
                <a:latin typeface="+mj-ea"/>
                <a:ea typeface="+mj-ea"/>
                <a:cs typeface="Times New Roman" panose="02020603050405020304" pitchFamily="18" charset="0"/>
              </a:rPr>
              <a:t>길 찾기 알고리즘을 바탕으로 </a:t>
            </a:r>
            <a:r>
              <a:rPr lang="en-US" altLang="ko-KR" b="1" kern="100" dirty="0">
                <a:latin typeface="+mj-ea"/>
                <a:ea typeface="+mj-ea"/>
                <a:cs typeface="Times New Roman" panose="02020603050405020304" pitchFamily="18" charset="0"/>
              </a:rPr>
              <a:t>NPC </a:t>
            </a:r>
            <a:r>
              <a:rPr lang="ko-KR" altLang="en-US" b="1" kern="100" dirty="0">
                <a:latin typeface="+mj-ea"/>
                <a:ea typeface="+mj-ea"/>
                <a:cs typeface="Times New Roman" panose="02020603050405020304" pitchFamily="18" charset="0"/>
              </a:rPr>
              <a:t>행동 구현</a:t>
            </a:r>
            <a:endParaRPr lang="en-US" altLang="ko-KR" b="1" kern="100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5400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54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4. IOCP </a:t>
            </a:r>
            <a:r>
              <a:rPr lang="ko-KR" altLang="en-US" sz="18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서버 구현</a:t>
            </a:r>
            <a:endParaRPr lang="en-US" altLang="ko-KR" sz="18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607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741ACEF-6E8D-3811-C971-78AA7C01D83B}"/>
              </a:ext>
            </a:extLst>
          </p:cNvPr>
          <p:cNvCxnSpPr>
            <a:cxnSpLocks/>
          </p:cNvCxnSpPr>
          <p:nvPr/>
        </p:nvCxnSpPr>
        <p:spPr>
          <a:xfrm>
            <a:off x="224609" y="486696"/>
            <a:ext cx="11603597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5310A-F77E-047F-E43B-7401498C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CDC79-F282-4EA1-88DB-1A7F8AE5BEC8}" type="slidenum">
              <a:rPr lang="ko-KR" altLang="en-US" b="1" smtClean="0">
                <a:latin typeface="+mn-ea"/>
              </a:rPr>
              <a:t>7</a:t>
            </a:fld>
            <a:endParaRPr lang="ko-KR" altLang="en-US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41DB6-51E6-5643-A045-C0FA05252B3A}"/>
              </a:ext>
            </a:extLst>
          </p:cNvPr>
          <p:cNvSpPr txBox="1"/>
          <p:nvPr/>
        </p:nvSpPr>
        <p:spPr>
          <a:xfrm>
            <a:off x="414059" y="770342"/>
            <a:ext cx="5160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b="1" dirty="0">
                <a:latin typeface="+mn-ea"/>
              </a:rPr>
              <a:t>역할 분담</a:t>
            </a:r>
            <a:endParaRPr lang="ko-KR" altLang="en-US" b="1" dirty="0">
              <a:latin typeface="+mn-ea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15774702-3922-5177-57C2-11C8BCF56AC7}"/>
              </a:ext>
            </a:extLst>
          </p:cNvPr>
          <p:cNvSpPr txBox="1">
            <a:spLocks/>
          </p:cNvSpPr>
          <p:nvPr/>
        </p:nvSpPr>
        <p:spPr>
          <a:xfrm>
            <a:off x="10807201" y="121570"/>
            <a:ext cx="1093198" cy="365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i="1">
                <a:latin typeface="+mn-ea"/>
                <a:ea typeface="+mn-ea"/>
              </a:rPr>
              <a:t>도둑들</a:t>
            </a:r>
            <a:endParaRPr lang="ko-KR" altLang="en-US" sz="2000" b="1" i="1" dirty="0"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390AD-FEB8-3D36-B0DD-B64FDC745165}"/>
              </a:ext>
            </a:extLst>
          </p:cNvPr>
          <p:cNvSpPr txBox="1"/>
          <p:nvPr/>
        </p:nvSpPr>
        <p:spPr>
          <a:xfrm>
            <a:off x="838200" y="1517992"/>
            <a:ext cx="10225791" cy="4727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77800"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1. </a:t>
            </a:r>
            <a:r>
              <a:rPr lang="ko-KR" altLang="ko-KR" sz="16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이도영</a:t>
            </a:r>
          </a:p>
          <a:p>
            <a:pPr marL="508000"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	- </a:t>
            </a:r>
            <a:r>
              <a:rPr lang="ko-KR" altLang="ko-KR" sz="16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기획 및 레벨 디자인</a:t>
            </a:r>
          </a:p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	- </a:t>
            </a:r>
            <a:r>
              <a:rPr lang="ko-KR" altLang="ko-KR" sz="16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클라이언트와 서버 간의 송수신</a:t>
            </a:r>
            <a:r>
              <a:rPr lang="en-US" altLang="ko-KR" sz="16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en-US" sz="16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게임서버</a:t>
            </a:r>
            <a:r>
              <a:rPr lang="ko-KR" altLang="ko-KR" sz="16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 구현</a:t>
            </a:r>
          </a:p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	- DB</a:t>
            </a:r>
            <a:r>
              <a:rPr lang="ko-KR" altLang="ko-KR" sz="16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와 연동 구현</a:t>
            </a:r>
            <a:r>
              <a:rPr lang="en-US" altLang="ko-KR" sz="16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 </a:t>
            </a:r>
          </a:p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+mj-ea"/>
                <a:ea typeface="+mj-ea"/>
                <a:cs typeface="Times New Roman" panose="02020603050405020304" pitchFamily="18" charset="0"/>
              </a:rPr>
              <a:t>	- NPC</a:t>
            </a:r>
            <a:r>
              <a:rPr lang="ko-KR" altLang="en-US" sz="1600" b="1" kern="100" dirty="0">
                <a:latin typeface="+mj-ea"/>
                <a:ea typeface="+mj-ea"/>
                <a:cs typeface="Times New Roman" panose="02020603050405020304" pitchFamily="18" charset="0"/>
              </a:rPr>
              <a:t> 구현</a:t>
            </a:r>
            <a:endParaRPr lang="ko-KR" altLang="ko-KR" sz="16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indent="177800"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2. </a:t>
            </a:r>
            <a:r>
              <a:rPr lang="ko-KR" altLang="ko-KR" sz="16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김혁동</a:t>
            </a:r>
          </a:p>
          <a:p>
            <a:pPr indent="177800"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	- </a:t>
            </a:r>
            <a:r>
              <a:rPr lang="en-US" altLang="ko-KR" sz="1600" b="1" i="0" dirty="0">
                <a:effectLst/>
                <a:latin typeface="+mj-ea"/>
                <a:ea typeface="+mj-ea"/>
              </a:rPr>
              <a:t>Unity 3D</a:t>
            </a:r>
            <a:r>
              <a:rPr lang="ko-KR" altLang="en-US" sz="1600" b="1" i="0" dirty="0">
                <a:effectLst/>
                <a:latin typeface="+mj-ea"/>
                <a:ea typeface="+mj-ea"/>
              </a:rPr>
              <a:t>를 바탕으로 이용하여 </a:t>
            </a:r>
            <a:r>
              <a:rPr lang="ko-KR" altLang="en-US" sz="1600" b="1" i="0" dirty="0" err="1">
                <a:effectLst/>
                <a:latin typeface="+mj-ea"/>
                <a:ea typeface="+mj-ea"/>
              </a:rPr>
              <a:t>스키닝</a:t>
            </a:r>
            <a:r>
              <a:rPr lang="ko-KR" altLang="en-US" sz="1600" b="1" i="0" dirty="0">
                <a:effectLst/>
                <a:latin typeface="+mj-ea"/>
                <a:ea typeface="+mj-ea"/>
              </a:rPr>
              <a:t> 애니메이션 구현</a:t>
            </a:r>
            <a:endParaRPr lang="en-US" altLang="ko-KR" sz="16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indent="177800"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+mj-ea"/>
                <a:ea typeface="+mj-ea"/>
                <a:cs typeface="Times New Roman" panose="02020603050405020304" pitchFamily="18" charset="0"/>
              </a:rPr>
              <a:t>	- </a:t>
            </a:r>
            <a:r>
              <a:rPr lang="en-US" altLang="ko-KR" sz="1600" b="1" i="0" dirty="0">
                <a:effectLst/>
                <a:latin typeface="+mj-ea"/>
                <a:ea typeface="+mj-ea"/>
              </a:rPr>
              <a:t>DirectX 12</a:t>
            </a:r>
            <a:r>
              <a:rPr lang="ko-KR" altLang="en-US" sz="1600" b="1" i="0" dirty="0">
                <a:effectLst/>
                <a:latin typeface="+mj-ea"/>
                <a:ea typeface="+mj-ea"/>
              </a:rPr>
              <a:t>에서 </a:t>
            </a:r>
            <a:r>
              <a:rPr lang="en-US" altLang="ko-KR" sz="1600" b="1" i="0" dirty="0">
                <a:effectLst/>
                <a:latin typeface="+mj-ea"/>
                <a:ea typeface="+mj-ea"/>
              </a:rPr>
              <a:t>Spot Light</a:t>
            </a:r>
            <a:r>
              <a:rPr lang="ko-KR" altLang="en-US" sz="1600" b="1" i="0" dirty="0">
                <a:effectLst/>
                <a:latin typeface="+mj-ea"/>
                <a:ea typeface="+mj-ea"/>
              </a:rPr>
              <a:t>등의 조명 구현 </a:t>
            </a:r>
            <a:endParaRPr lang="ko-KR" altLang="ko-KR" sz="16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indent="177800"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	- </a:t>
            </a:r>
            <a:r>
              <a:rPr lang="ko-KR" altLang="en-US" sz="1600" b="1" i="0" dirty="0">
                <a:effectLst/>
                <a:latin typeface="+mj-ea"/>
                <a:ea typeface="+mj-ea"/>
              </a:rPr>
              <a:t>게임 제작에 활용할 </a:t>
            </a:r>
            <a:r>
              <a:rPr lang="ko-KR" altLang="en-US" sz="1600" b="1" i="0" dirty="0" err="1">
                <a:effectLst/>
                <a:latin typeface="+mj-ea"/>
                <a:ea typeface="+mj-ea"/>
              </a:rPr>
              <a:t>셰이더의</a:t>
            </a:r>
            <a:r>
              <a:rPr lang="ko-KR" altLang="en-US" sz="1600" b="1" i="0" dirty="0">
                <a:effectLst/>
                <a:latin typeface="+mj-ea"/>
                <a:ea typeface="+mj-ea"/>
              </a:rPr>
              <a:t> 전반적인 구현 및 관리</a:t>
            </a:r>
            <a:endParaRPr lang="en-US" altLang="ko-KR" sz="1600" b="1" i="0" dirty="0">
              <a:effectLst/>
              <a:latin typeface="+mj-ea"/>
              <a:ea typeface="+mj-ea"/>
            </a:endParaRPr>
          </a:p>
          <a:p>
            <a:pPr indent="177800"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+mj-ea"/>
                <a:ea typeface="+mj-ea"/>
                <a:cs typeface="Times New Roman" panose="02020603050405020304" pitchFamily="18" charset="0"/>
              </a:rPr>
              <a:t>	- NPC </a:t>
            </a:r>
            <a:r>
              <a:rPr lang="ko-KR" altLang="en-US" sz="1600" b="1" kern="100" dirty="0">
                <a:latin typeface="+mj-ea"/>
                <a:ea typeface="+mj-ea"/>
                <a:cs typeface="Times New Roman" panose="02020603050405020304" pitchFamily="18" charset="0"/>
              </a:rPr>
              <a:t>구현 </a:t>
            </a:r>
            <a:endParaRPr lang="ko-KR" altLang="ko-KR" sz="16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indent="177800"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3. </a:t>
            </a:r>
            <a:r>
              <a:rPr lang="ko-KR" altLang="ko-KR" sz="16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정극훈</a:t>
            </a:r>
            <a:endParaRPr lang="en-US" altLang="ko-KR" sz="16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+mj-ea"/>
                <a:ea typeface="+mj-ea"/>
                <a:cs typeface="Times New Roman" panose="02020603050405020304" pitchFamily="18" charset="0"/>
              </a:rPr>
              <a:t>	</a:t>
            </a:r>
            <a:r>
              <a:rPr lang="en-US" altLang="ko-KR" sz="1600" b="1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- </a:t>
            </a:r>
            <a:r>
              <a:rPr lang="en-US" altLang="ko-KR" sz="1600" b="1" i="0" dirty="0">
                <a:effectLst/>
                <a:latin typeface="+mj-ea"/>
                <a:ea typeface="+mj-ea"/>
              </a:rPr>
              <a:t>DirectX 12</a:t>
            </a:r>
            <a:r>
              <a:rPr lang="ko-KR" altLang="en-US" sz="1600" b="1" i="0" dirty="0">
                <a:effectLst/>
                <a:latin typeface="+mj-ea"/>
                <a:ea typeface="+mj-ea"/>
              </a:rPr>
              <a:t>에서 게임 구현을 위한 프레임워크 제작</a:t>
            </a:r>
            <a:r>
              <a:rPr lang="en-US" altLang="ko-KR" sz="1600" b="1" kern="100" dirty="0">
                <a:latin typeface="+mj-ea"/>
                <a:ea typeface="+mj-ea"/>
                <a:cs typeface="Times New Roman" panose="02020603050405020304" pitchFamily="18" charset="0"/>
              </a:rPr>
              <a:t>	</a:t>
            </a:r>
          </a:p>
          <a:p>
            <a:pPr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kern="100" dirty="0">
                <a:latin typeface="+mj-ea"/>
                <a:ea typeface="+mj-ea"/>
                <a:cs typeface="Times New Roman" panose="02020603050405020304" pitchFamily="18" charset="0"/>
              </a:rPr>
              <a:t>	- </a:t>
            </a:r>
            <a:r>
              <a:rPr lang="en-US" altLang="ko-KR" sz="1600" b="1" i="0" dirty="0">
                <a:effectLst/>
                <a:latin typeface="+mj-ea"/>
                <a:ea typeface="+mj-ea"/>
              </a:rPr>
              <a:t>DirectX 12</a:t>
            </a:r>
            <a:r>
              <a:rPr lang="ko-KR" altLang="en-US" sz="1600" b="1" i="0" dirty="0">
                <a:effectLst/>
                <a:latin typeface="+mj-ea"/>
                <a:ea typeface="+mj-ea"/>
              </a:rPr>
              <a:t>에서 </a:t>
            </a:r>
            <a:r>
              <a:rPr lang="ko-KR" altLang="en-US" sz="1600" b="1" i="0" dirty="0" err="1">
                <a:effectLst/>
                <a:latin typeface="+mj-ea"/>
                <a:ea typeface="+mj-ea"/>
              </a:rPr>
              <a:t>파티클</a:t>
            </a:r>
            <a:r>
              <a:rPr lang="ko-KR" altLang="en-US" sz="1600" b="1" i="0" dirty="0">
                <a:effectLst/>
                <a:latin typeface="+mj-ea"/>
                <a:ea typeface="+mj-ea"/>
              </a:rPr>
              <a:t> 효과를 구현</a:t>
            </a:r>
            <a:endParaRPr lang="ko-KR" altLang="ko-KR" sz="16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05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741ACEF-6E8D-3811-C971-78AA7C01D83B}"/>
              </a:ext>
            </a:extLst>
          </p:cNvPr>
          <p:cNvCxnSpPr>
            <a:cxnSpLocks/>
          </p:cNvCxnSpPr>
          <p:nvPr/>
        </p:nvCxnSpPr>
        <p:spPr>
          <a:xfrm>
            <a:off x="224609" y="486696"/>
            <a:ext cx="11603597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5310A-F77E-047F-E43B-7401498C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CDC79-F282-4EA1-88DB-1A7F8AE5BEC8}" type="slidenum">
              <a:rPr lang="ko-KR" altLang="en-US" b="1" smtClean="0">
                <a:latin typeface="+mn-ea"/>
              </a:rPr>
              <a:t>8</a:t>
            </a:fld>
            <a:endParaRPr lang="ko-KR" altLang="en-US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41DB6-51E6-5643-A045-C0FA05252B3A}"/>
              </a:ext>
            </a:extLst>
          </p:cNvPr>
          <p:cNvSpPr txBox="1"/>
          <p:nvPr/>
        </p:nvSpPr>
        <p:spPr>
          <a:xfrm>
            <a:off x="414059" y="770342"/>
            <a:ext cx="516002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b="1" dirty="0">
                <a:latin typeface="+mn-ea"/>
              </a:rPr>
              <a:t>개발 내용 </a:t>
            </a:r>
            <a:r>
              <a:rPr lang="ko-KR" altLang="en-US" sz="2000" b="1" dirty="0">
                <a:latin typeface="+mn-ea"/>
              </a:rPr>
              <a:t>클라이언트</a:t>
            </a:r>
            <a:endParaRPr lang="en-US" altLang="ko-KR" sz="2000" b="1" dirty="0">
              <a:latin typeface="+mn-ea"/>
            </a:endParaRPr>
          </a:p>
          <a:p>
            <a:pPr algn="just"/>
            <a:endParaRPr lang="ko-KR" altLang="en-US" sz="2000" b="1" dirty="0">
              <a:latin typeface="+mn-ea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15774702-3922-5177-57C2-11C8BCF56AC7}"/>
              </a:ext>
            </a:extLst>
          </p:cNvPr>
          <p:cNvSpPr txBox="1">
            <a:spLocks/>
          </p:cNvSpPr>
          <p:nvPr/>
        </p:nvSpPr>
        <p:spPr>
          <a:xfrm>
            <a:off x="10807201" y="121570"/>
            <a:ext cx="1093198" cy="365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i="1">
                <a:latin typeface="+mn-ea"/>
                <a:ea typeface="+mn-ea"/>
              </a:rPr>
              <a:t>도둑들</a:t>
            </a:r>
            <a:endParaRPr lang="ko-KR" altLang="en-US" sz="2000" b="1" i="1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830039-3D62-A01E-5199-25FA7E671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12" y="2045316"/>
            <a:ext cx="3768515" cy="28274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4538BF-064D-652C-AE6F-E12AC8F1B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844" y="953335"/>
            <a:ext cx="3952356" cy="2827455"/>
          </a:xfrm>
          <a:prstGeom prst="rect">
            <a:avLst/>
          </a:prstGeom>
        </p:spPr>
      </p:pic>
      <p:pic>
        <p:nvPicPr>
          <p:cNvPr id="12" name="그림 11" descr="바닥, 테니스이(가) 표시된 사진&#10;&#10;자동 생성된 설명">
            <a:extLst>
              <a:ext uri="{FF2B5EF4-FFF2-40B4-BE49-F238E27FC236}">
                <a16:creationId xmlns:a16="http://schemas.microsoft.com/office/drawing/2014/main" id="{5FB70A6B-590A-68B8-0749-31AA833D2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628" y="4092774"/>
            <a:ext cx="4784608" cy="22635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3779D7-988A-F125-34D5-B76D27D3D80B}"/>
              </a:ext>
            </a:extLst>
          </p:cNvPr>
          <p:cNvSpPr txBox="1"/>
          <p:nvPr/>
        </p:nvSpPr>
        <p:spPr>
          <a:xfrm>
            <a:off x="1036900" y="4997416"/>
            <a:ext cx="430662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2D </a:t>
            </a:r>
            <a:r>
              <a:rPr lang="ko-KR" altLang="en-US" b="1" dirty="0">
                <a:latin typeface="+mn-ea"/>
              </a:rPr>
              <a:t>텍스트 및 </a:t>
            </a:r>
            <a:r>
              <a:rPr lang="en-US" altLang="ko-KR" b="1" dirty="0">
                <a:latin typeface="+mn-ea"/>
              </a:rPr>
              <a:t>UI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615EEB-4AA2-B3C6-2E16-F19519615B27}"/>
              </a:ext>
            </a:extLst>
          </p:cNvPr>
          <p:cNvSpPr txBox="1"/>
          <p:nvPr/>
        </p:nvSpPr>
        <p:spPr>
          <a:xfrm>
            <a:off x="5924618" y="6324401"/>
            <a:ext cx="430662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맵 제작</a:t>
            </a:r>
            <a:endParaRPr lang="en-US" altLang="ko-KR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8794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741ACEF-6E8D-3811-C971-78AA7C01D83B}"/>
              </a:ext>
            </a:extLst>
          </p:cNvPr>
          <p:cNvCxnSpPr>
            <a:cxnSpLocks/>
          </p:cNvCxnSpPr>
          <p:nvPr/>
        </p:nvCxnSpPr>
        <p:spPr>
          <a:xfrm>
            <a:off x="224609" y="486696"/>
            <a:ext cx="11603597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5310A-F77E-047F-E43B-7401498C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CDC79-F282-4EA1-88DB-1A7F8AE5BEC8}" type="slidenum">
              <a:rPr lang="ko-KR" altLang="en-US" b="1" smtClean="0">
                <a:latin typeface="+mn-ea"/>
              </a:rPr>
              <a:t>9</a:t>
            </a:fld>
            <a:endParaRPr lang="ko-KR" altLang="en-US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41DB6-51E6-5643-A045-C0FA05252B3A}"/>
              </a:ext>
            </a:extLst>
          </p:cNvPr>
          <p:cNvSpPr txBox="1"/>
          <p:nvPr/>
        </p:nvSpPr>
        <p:spPr>
          <a:xfrm>
            <a:off x="414059" y="770342"/>
            <a:ext cx="516002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b="1" dirty="0">
                <a:latin typeface="+mn-ea"/>
              </a:rPr>
              <a:t>개발 내용 </a:t>
            </a:r>
            <a:r>
              <a:rPr lang="ko-KR" altLang="en-US" sz="2000" b="1" dirty="0">
                <a:latin typeface="+mn-ea"/>
              </a:rPr>
              <a:t>클라이언트</a:t>
            </a:r>
            <a:endParaRPr lang="en-US" altLang="ko-KR" sz="2000" b="1" dirty="0">
              <a:latin typeface="+mn-ea"/>
            </a:endParaRPr>
          </a:p>
          <a:p>
            <a:pPr algn="just"/>
            <a:endParaRPr lang="ko-KR" altLang="en-US" sz="2000" b="1" dirty="0">
              <a:latin typeface="+mn-ea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15774702-3922-5177-57C2-11C8BCF56AC7}"/>
              </a:ext>
            </a:extLst>
          </p:cNvPr>
          <p:cNvSpPr txBox="1">
            <a:spLocks/>
          </p:cNvSpPr>
          <p:nvPr/>
        </p:nvSpPr>
        <p:spPr>
          <a:xfrm>
            <a:off x="10807201" y="121570"/>
            <a:ext cx="1093198" cy="365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i="1">
                <a:latin typeface="+mn-ea"/>
                <a:ea typeface="+mn-ea"/>
              </a:rPr>
              <a:t>도둑들</a:t>
            </a:r>
            <a:endParaRPr lang="ko-KR" altLang="en-US" sz="2000" b="1" i="1" dirty="0">
              <a:latin typeface="+mn-ea"/>
              <a:ea typeface="+mn-ea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169645CB-9117-FF15-E5BB-326CC6E77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137" y="1669878"/>
            <a:ext cx="2751064" cy="204213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A951F40-0C62-06B1-9B8E-278EFD9B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18" y="1662894"/>
            <a:ext cx="2724001" cy="204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223C60-2ACC-989C-5A0A-A7925530C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18" y="3914580"/>
            <a:ext cx="2724001" cy="205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DDB90EC-28B7-9CF3-5001-DDE77455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406" y="1664234"/>
            <a:ext cx="2724002" cy="204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EFFA01-8A75-E2AE-2EAA-04327E7C19BC}"/>
              </a:ext>
            </a:extLst>
          </p:cNvPr>
          <p:cNvSpPr txBox="1"/>
          <p:nvPr/>
        </p:nvSpPr>
        <p:spPr>
          <a:xfrm>
            <a:off x="3942686" y="3732461"/>
            <a:ext cx="430662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latin typeface="+mn-ea"/>
              </a:rPr>
              <a:t>파티클</a:t>
            </a:r>
            <a:r>
              <a:rPr lang="ko-KR" altLang="en-US" b="1" dirty="0">
                <a:latin typeface="+mn-ea"/>
              </a:rPr>
              <a:t> 구현</a:t>
            </a:r>
            <a:endParaRPr lang="en-US" altLang="ko-KR" b="1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60D31-EE5A-F9F9-A0F5-11D5178F3685}"/>
              </a:ext>
            </a:extLst>
          </p:cNvPr>
          <p:cNvSpPr txBox="1"/>
          <p:nvPr/>
        </p:nvSpPr>
        <p:spPr>
          <a:xfrm>
            <a:off x="75604" y="6039457"/>
            <a:ext cx="430662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조명 구현</a:t>
            </a:r>
            <a:endParaRPr lang="en-US" altLang="ko-KR" b="1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116562-20AD-9A34-2D4E-07BB890BA40D}"/>
              </a:ext>
            </a:extLst>
          </p:cNvPr>
          <p:cNvSpPr txBox="1"/>
          <p:nvPr/>
        </p:nvSpPr>
        <p:spPr>
          <a:xfrm>
            <a:off x="7388408" y="3752908"/>
            <a:ext cx="430662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렌더링 구현</a:t>
            </a:r>
            <a:endParaRPr lang="en-US" altLang="ko-KR" b="1" dirty="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F34371-3A5C-0778-E2B3-DEF0A731F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000" y="4139371"/>
            <a:ext cx="2438177" cy="182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364305-0FF1-080B-38DC-9B5F8DE3132C}"/>
              </a:ext>
            </a:extLst>
          </p:cNvPr>
          <p:cNvSpPr txBox="1"/>
          <p:nvPr/>
        </p:nvSpPr>
        <p:spPr>
          <a:xfrm>
            <a:off x="5678309" y="6029174"/>
            <a:ext cx="430662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애니메이션 구현</a:t>
            </a:r>
            <a:endParaRPr lang="en-US" altLang="ko-KR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0863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</TotalTime>
  <Words>538</Words>
  <Application>Microsoft Office PowerPoint</Application>
  <PresentationFormat>와이드스크린</PresentationFormat>
  <Paragraphs>182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나눔스퀘어OTF ExtraBold</vt:lpstr>
      <vt:lpstr>맑은 고딕</vt:lpstr>
      <vt:lpstr>Arial</vt:lpstr>
      <vt:lpstr>Office 테마</vt:lpstr>
      <vt:lpstr>도둑들</vt:lpstr>
      <vt:lpstr>도둑들</vt:lpstr>
      <vt:lpstr>도둑들</vt:lpstr>
      <vt:lpstr>도둑들</vt:lpstr>
      <vt:lpstr>도둑들</vt:lpstr>
      <vt:lpstr>도둑들</vt:lpstr>
      <vt:lpstr>PowerPoint 프레젠테이션</vt:lpstr>
      <vt:lpstr>PowerPoint 프레젠테이션</vt:lpstr>
      <vt:lpstr>PowerPoint 프레젠테이션</vt:lpstr>
      <vt:lpstr>PowerPoint 프레젠테이션</vt:lpstr>
      <vt:lpstr>도둑들</vt:lpstr>
      <vt:lpstr>도둑들</vt:lpstr>
      <vt:lpstr>도둑들</vt:lpstr>
      <vt:lpstr>도둑들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도영</dc:creator>
  <cp:lastModifiedBy>이 도영</cp:lastModifiedBy>
  <cp:revision>110</cp:revision>
  <dcterms:created xsi:type="dcterms:W3CDTF">2022-12-17T19:16:54Z</dcterms:created>
  <dcterms:modified xsi:type="dcterms:W3CDTF">2023-04-29T14:05:24Z</dcterms:modified>
</cp:coreProperties>
</file>